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0287000" cx="18288000"/>
  <p:notesSz cx="6858000" cy="9144000"/>
  <p:embeddedFontLst>
    <p:embeddedFont>
      <p:font typeface="Teko"/>
      <p:bold r:id="rId31"/>
    </p:embeddedFont>
    <p:embeddedFont>
      <p:font typeface="Montserrat"/>
      <p:regular r:id="rId32"/>
      <p:bold r:id="rId33"/>
      <p:italic r:id="rId34"/>
      <p:boldItalic r:id="rId35"/>
    </p:embeddedFont>
    <p:embeddedFont>
      <p:font typeface="Teko Medium"/>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eko-bold.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TekoMedium-bold.fntdata"/><Relationship Id="rId14" Type="http://schemas.openxmlformats.org/officeDocument/2006/relationships/slide" Target="slides/slide9.xml"/><Relationship Id="rId36" Type="http://schemas.openxmlformats.org/officeDocument/2006/relationships/font" Target="fonts/Teko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07bd4d6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207bd4d63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08baef6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208baef62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4de137a7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f4de137a7a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4de137a7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f4de137a7a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5684fda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f5684fda7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5684fda7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f5684fda78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5684fda7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f5684fda78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f5684fda7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f5684fda78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5684fda7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f5684fda78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5684fda7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f5684fda78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f5684fda7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f5684fda78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5a16440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f5a164401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5684fda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2f5684fda7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4de137a7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f4de137a7a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4de137a7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f4de137a7a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docs.unity3d.com/es/530/Manual/ExecutionOrder.html" TargetMode="External"/><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docs.unity3d.com/es/530/Manual/ExecutionOrder.html" TargetMode="External"/><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docs.unity3d.com/es/530/Manual/ExecutionOrder.html" TargetMode="External"/><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docs.unity3d.com/es/530/Manual/ExecutionOrder.html" TargetMode="External"/><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docs.unity3d.com/es/530/Manual/Coroutines.html" TargetMode="External"/><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docs.unity3d.com/es/530/Manual/Coroutines.html" TargetMode="External"/><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s://docs.unity3d.com/es/530/Manual/Coroutines.html" TargetMode="External"/><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1.jp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www.youtube.com/watch?v=U8Wz-VwX5dw" TargetMode="External"/><Relationship Id="rId11" Type="http://schemas.openxmlformats.org/officeDocument/2006/relationships/image" Target="../media/image2.jpg"/><Relationship Id="rId10" Type="http://schemas.openxmlformats.org/officeDocument/2006/relationships/hyperlink" Target="http://www.youtube.com/watch?v=wMZN4SV01Yk" TargetMode="External"/><Relationship Id="rId9"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hyperlink" Target="http://www.youtube.com/watch?v=MyUQsh0UCZI" TargetMode="External"/><Relationship Id="rId7" Type="http://schemas.openxmlformats.org/officeDocument/2006/relationships/image" Target="../media/image6.jpg"/><Relationship Id="rId8" Type="http://schemas.openxmlformats.org/officeDocument/2006/relationships/hyperlink" Target="http://www.youtube.com/watch?v=cklw-Yu3mo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1" l="0" r="0" t="7812"/>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4206690"/>
            <a:chOff x="0" y="-9525"/>
            <a:chExt cx="11279700" cy="5608920"/>
          </a:xfrm>
        </p:grpSpPr>
        <p:sp>
          <p:nvSpPr>
            <p:cNvPr id="89" name="Google Shape;89;p13"/>
            <p:cNvSpPr txBox="1"/>
            <p:nvPr/>
          </p:nvSpPr>
          <p:spPr>
            <a:xfrm>
              <a:off x="0" y="-9525"/>
              <a:ext cx="11279700" cy="2565300"/>
            </a:xfrm>
            <a:prstGeom prst="rect">
              <a:avLst/>
            </a:prstGeom>
            <a:noFill/>
            <a:ln>
              <a:noFill/>
            </a:ln>
            <a:effectLst>
              <a:outerShdw blurRad="828675" rotWithShape="0" algn="bl" dir="1020000" dist="952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500">
                  <a:solidFill>
                    <a:schemeClr val="lt1"/>
                  </a:solidFill>
                  <a:latin typeface="Teko Medium"/>
                  <a:ea typeface="Teko Medium"/>
                  <a:cs typeface="Teko Medium"/>
                  <a:sym typeface="Teko Medium"/>
                </a:rPr>
                <a:t>Principios en</a:t>
              </a:r>
              <a:endParaRPr/>
            </a:p>
          </p:txBody>
        </p:sp>
        <p:sp>
          <p:nvSpPr>
            <p:cNvPr id="90" name="Google Shape;90;p13"/>
            <p:cNvSpPr txBox="1"/>
            <p:nvPr/>
          </p:nvSpPr>
          <p:spPr>
            <a:xfrm>
              <a:off x="0" y="2133795"/>
              <a:ext cx="11137500" cy="3465600"/>
            </a:xfrm>
            <a:prstGeom prst="rect">
              <a:avLst/>
            </a:prstGeom>
            <a:noFill/>
            <a:ln>
              <a:noFill/>
            </a:ln>
            <a:effectLst>
              <a:outerShdw blurRad="828675" rotWithShape="0" algn="bl" dir="1200000" dist="19050">
                <a:srgbClr val="6CE5E8">
                  <a:alpha val="95000"/>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16886">
                  <a:solidFill>
                    <a:schemeClr val="lt1"/>
                  </a:solidFill>
                  <a:latin typeface="Teko Medium"/>
                  <a:ea typeface="Teko Medium"/>
                  <a:cs typeface="Teko Medium"/>
                  <a:sym typeface="Teko Medium"/>
                </a:rPr>
                <a:t>Unity</a:t>
              </a:r>
              <a:endParaRPr/>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cap="flat" cmpd="sng" w="57150">
            <a:solidFill>
              <a:srgbClr val="41B8D5"/>
            </a:solidFill>
            <a:prstDash val="solid"/>
            <a:round/>
            <a:headEnd len="sm" w="sm" type="none"/>
            <a:tailEnd len="sm" w="sm" type="none"/>
          </a:ln>
        </p:spPr>
      </p:cxnSp>
      <p:cxnSp>
        <p:nvCxnSpPr>
          <p:cNvPr id="95" name="Google Shape;95;p13"/>
          <p:cNvCxnSpPr/>
          <p:nvPr/>
        </p:nvCxnSpPr>
        <p:spPr>
          <a:xfrm>
            <a:off x="14535836" y="4924352"/>
            <a:ext cx="6492240" cy="0"/>
          </a:xfrm>
          <a:prstGeom prst="straightConnector1">
            <a:avLst/>
          </a:prstGeom>
          <a:noFill/>
          <a:ln cap="flat" cmpd="sng" w="57150">
            <a:solidFill>
              <a:srgbClr val="41B8D5"/>
            </a:solidFill>
            <a:prstDash val="solid"/>
            <a:round/>
            <a:headEnd len="sm" w="sm" type="none"/>
            <a:tailEnd len="sm" w="sm" type="none"/>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13"/>
          <p:cNvSpPr txBox="1"/>
          <p:nvPr/>
        </p:nvSpPr>
        <p:spPr>
          <a:xfrm>
            <a:off x="6680299" y="8862060"/>
            <a:ext cx="49275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Montserrat"/>
                <a:ea typeface="Montserrat"/>
                <a:cs typeface="Montserrat"/>
                <a:sym typeface="Montserrat"/>
              </a:rPr>
              <a:t>De conceptos al juego</a:t>
            </a:r>
            <a:endParaRPr sz="2400">
              <a:solidFill>
                <a:srgbClr val="FFFFFF"/>
              </a:solidFill>
              <a:latin typeface="Montserrat"/>
              <a:ea typeface="Montserrat"/>
              <a:cs typeface="Montserrat"/>
              <a:sym typeface="Montserrat"/>
            </a:endParaRPr>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2"/>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40" name="Google Shape;240;p22"/>
          <p:cNvSpPr txBox="1"/>
          <p:nvPr/>
        </p:nvSpPr>
        <p:spPr>
          <a:xfrm>
            <a:off x="4093175" y="962450"/>
            <a:ext cx="10341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Físicas y Animación</a:t>
            </a:r>
            <a:endParaRPr/>
          </a:p>
        </p:txBody>
      </p:sp>
      <p:cxnSp>
        <p:nvCxnSpPr>
          <p:cNvPr id="241" name="Google Shape;241;p22"/>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242" name="Google Shape;242;p22"/>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243" name="Google Shape;243;p22"/>
          <p:cNvSpPr txBox="1"/>
          <p:nvPr/>
        </p:nvSpPr>
        <p:spPr>
          <a:xfrm>
            <a:off x="1151050" y="2952620"/>
            <a:ext cx="15940800" cy="6558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Font typeface="Arial"/>
              <a:buNone/>
            </a:pPr>
            <a:br>
              <a:rPr lang="en-US" sz="2800">
                <a:solidFill>
                  <a:srgbClr val="60B3DD"/>
                </a:solidFill>
                <a:latin typeface="Montserrat"/>
                <a:ea typeface="Montserrat"/>
                <a:cs typeface="Montserrat"/>
                <a:sym typeface="Montserrat"/>
              </a:rPr>
            </a:br>
            <a:r>
              <a:rPr lang="en-US" sz="2800">
                <a:solidFill>
                  <a:srgbClr val="60B3DD"/>
                </a:solidFill>
                <a:latin typeface="Montserrat"/>
                <a:ea typeface="Montserrat"/>
                <a:cs typeface="Montserrat"/>
                <a:sym typeface="Montserrat"/>
              </a:rPr>
              <a:t>Unity utiliza el motor de física PhysX de NVIDIA, que permite simular comportamientos físicos como la gravedad, las colisiones, y las fuerzas, proporcionando un entorno en el</a:t>
            </a:r>
            <a:r>
              <a:rPr lang="en-US" sz="2800">
                <a:solidFill>
                  <a:srgbClr val="60B3DD"/>
                </a:solidFill>
                <a:latin typeface="Montserrat"/>
                <a:ea typeface="Montserrat"/>
                <a:cs typeface="Montserrat"/>
                <a:sym typeface="Montserrat"/>
              </a:rPr>
              <a:t> </a:t>
            </a:r>
            <a:r>
              <a:rPr lang="en-US" sz="2800">
                <a:solidFill>
                  <a:srgbClr val="60B3DD"/>
                </a:solidFill>
                <a:latin typeface="Montserrat"/>
                <a:ea typeface="Montserrat"/>
                <a:cs typeface="Montserrat"/>
                <a:sym typeface="Montserrat"/>
              </a:rPr>
              <a:t>que los objetos reaccionan de manera realista a las leyes de la física.</a:t>
            </a:r>
            <a:endParaRPr sz="28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rPr b="1" lang="en-US" sz="3899">
                <a:solidFill>
                  <a:srgbClr val="6CE5E8"/>
                </a:solidFill>
                <a:latin typeface="Teko"/>
                <a:ea typeface="Teko"/>
                <a:cs typeface="Teko"/>
                <a:sym typeface="Teko"/>
              </a:rPr>
              <a:t>Rigidbody</a:t>
            </a:r>
            <a:endParaRPr b="1" sz="3899">
              <a:solidFill>
                <a:srgbClr val="6CE5E8"/>
              </a:solidFill>
              <a:latin typeface="Teko"/>
              <a:ea typeface="Teko"/>
              <a:cs typeface="Teko"/>
              <a:sym typeface="Teko"/>
            </a:endParaRPr>
          </a:p>
          <a:p>
            <a:pPr indent="0" lvl="0" marL="0" marR="0" rtl="0" algn="l">
              <a:lnSpc>
                <a:spcPct val="140000"/>
              </a:lnSpc>
              <a:spcBef>
                <a:spcPts val="0"/>
              </a:spcBef>
              <a:spcAft>
                <a:spcPts val="0"/>
              </a:spcAft>
              <a:buClr>
                <a:schemeClr val="dk1"/>
              </a:buClr>
              <a:buFont typeface="Arial"/>
              <a:buNone/>
            </a:pPr>
            <a:r>
              <a:rPr lang="en-US" sz="2800">
                <a:solidFill>
                  <a:srgbClr val="60B3DD"/>
                </a:solidFill>
                <a:latin typeface="Montserrat"/>
                <a:ea typeface="Montserrat"/>
                <a:cs typeface="Montserrat"/>
                <a:sym typeface="Montserrat"/>
              </a:rPr>
              <a:t>Es el componente central que dota a un objeto de propiedades físicas. Controla cómo un objeto interactúa con las fuerzas y las colisiones en la escena.</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Masa</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Gravedad</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Cinematico</a:t>
            </a:r>
            <a:endParaRPr sz="2800">
              <a:solidFill>
                <a:srgbClr val="60B3D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33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3"/>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49" name="Google Shape;249;p23"/>
          <p:cNvSpPr txBox="1"/>
          <p:nvPr/>
        </p:nvSpPr>
        <p:spPr>
          <a:xfrm>
            <a:off x="4093175" y="962450"/>
            <a:ext cx="10341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Físicas y Animación</a:t>
            </a:r>
            <a:endParaRPr/>
          </a:p>
        </p:txBody>
      </p:sp>
      <p:cxnSp>
        <p:nvCxnSpPr>
          <p:cNvPr id="250" name="Google Shape;250;p23"/>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251" name="Google Shape;251;p23"/>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252" name="Google Shape;252;p23"/>
          <p:cNvSpPr txBox="1"/>
          <p:nvPr/>
        </p:nvSpPr>
        <p:spPr>
          <a:xfrm>
            <a:off x="1151050" y="2952620"/>
            <a:ext cx="15940800" cy="6558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US" sz="3899">
                <a:solidFill>
                  <a:srgbClr val="6CE5E8"/>
                </a:solidFill>
                <a:latin typeface="Teko"/>
                <a:ea typeface="Teko"/>
                <a:cs typeface="Teko"/>
                <a:sym typeface="Teko"/>
              </a:rPr>
              <a:t>Coliders</a:t>
            </a:r>
            <a:endParaRPr b="1" sz="3899">
              <a:solidFill>
                <a:srgbClr val="6CE5E8"/>
              </a:solidFill>
              <a:latin typeface="Teko"/>
              <a:ea typeface="Teko"/>
              <a:cs typeface="Teko"/>
              <a:sym typeface="Teko"/>
            </a:endParaRPr>
          </a:p>
          <a:p>
            <a:pPr indent="0" lvl="0" marL="0" marR="0" rtl="0" algn="l">
              <a:lnSpc>
                <a:spcPct val="140000"/>
              </a:lnSpc>
              <a:spcBef>
                <a:spcPts val="0"/>
              </a:spcBef>
              <a:spcAft>
                <a:spcPts val="0"/>
              </a:spcAft>
              <a:buClr>
                <a:schemeClr val="dk1"/>
              </a:buClr>
              <a:buFont typeface="Arial"/>
              <a:buNone/>
            </a:pPr>
            <a:r>
              <a:rPr lang="en-US" sz="2800">
                <a:solidFill>
                  <a:srgbClr val="60B3DD"/>
                </a:solidFill>
                <a:latin typeface="Montserrat"/>
                <a:ea typeface="Montserrat"/>
                <a:cs typeface="Montserrat"/>
                <a:sym typeface="Montserrat"/>
              </a:rPr>
              <a:t>Definen la forma del objeto para las interacciones físicas, permitiendo que los objetos colisionen y respondan a las colisiones. Los tipos más comunes son:</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Box Collider: Un cubo que envuelve el objeto</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Sphere Collider: Una esfera que envuelve el objeto</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Mesh Collider: Usado para formas complejas, se ajusta a la geometría del objeto</a:t>
            </a:r>
            <a:endParaRPr sz="28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Fuerza y Torque </a:t>
            </a:r>
            <a:endParaRPr sz="2800">
              <a:solidFill>
                <a:srgbClr val="60B3DD"/>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US" sz="2800">
                <a:solidFill>
                  <a:srgbClr val="60B3DD"/>
                </a:solidFill>
                <a:latin typeface="Montserrat"/>
                <a:ea typeface="Montserrat"/>
                <a:cs typeface="Montserrat"/>
                <a:sym typeface="Montserrat"/>
              </a:rPr>
              <a:t>Unity permite aplicar fuerzas directamente a los Rigidbody para simular empujes, saltos, o explosiones.</a:t>
            </a:r>
            <a:endParaRPr sz="2800">
              <a:solidFill>
                <a:srgbClr val="60B3DD"/>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2800">
              <a:solidFill>
                <a:srgbClr val="60B3DD"/>
              </a:solidFill>
              <a:latin typeface="Montserrat"/>
              <a:ea typeface="Montserrat"/>
              <a:cs typeface="Montserrat"/>
              <a:sym typeface="Montserrat"/>
            </a:endParaRPr>
          </a:p>
          <a:p>
            <a:pPr indent="0" lvl="0" marL="0" marR="0" rtl="0" algn="l">
              <a:lnSpc>
                <a:spcPct val="140000"/>
              </a:lnSpc>
              <a:spcBef>
                <a:spcPts val="1200"/>
              </a:spcBef>
              <a:spcAft>
                <a:spcPts val="0"/>
              </a:spcAft>
              <a:buClr>
                <a:schemeClr val="dk1"/>
              </a:buClr>
              <a:buFont typeface="Arial"/>
              <a:buNone/>
            </a:pPr>
            <a:r>
              <a:t/>
            </a:r>
            <a:endParaRPr sz="2800">
              <a:solidFill>
                <a:srgbClr val="60B3D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4"/>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58" name="Google Shape;258;p24"/>
          <p:cNvSpPr txBox="1"/>
          <p:nvPr/>
        </p:nvSpPr>
        <p:spPr>
          <a:xfrm>
            <a:off x="2202500" y="917625"/>
            <a:ext cx="14355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Sonido en Unity</a:t>
            </a:r>
            <a:endParaRPr/>
          </a:p>
        </p:txBody>
      </p:sp>
      <p:cxnSp>
        <p:nvCxnSpPr>
          <p:cNvPr id="259" name="Google Shape;259;p24"/>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260" name="Google Shape;260;p24"/>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261" name="Google Shape;261;p24"/>
          <p:cNvSpPr txBox="1"/>
          <p:nvPr/>
        </p:nvSpPr>
        <p:spPr>
          <a:xfrm>
            <a:off x="10748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Audio Source</a:t>
            </a:r>
            <a:endParaRPr b="1" sz="3999">
              <a:solidFill>
                <a:srgbClr val="6CE5E8"/>
              </a:solidFill>
              <a:latin typeface="Teko"/>
              <a:ea typeface="Teko"/>
              <a:cs typeface="Teko"/>
              <a:sym typeface="Teko"/>
            </a:endParaRPr>
          </a:p>
          <a:p>
            <a:pPr indent="0" lvl="0" marL="0" marR="0" rtl="0" algn="l">
              <a:lnSpc>
                <a:spcPct val="140000"/>
              </a:lnSpc>
              <a:spcBef>
                <a:spcPts val="0"/>
              </a:spcBef>
              <a:spcAft>
                <a:spcPts val="0"/>
              </a:spcAft>
              <a:buNone/>
            </a:pPr>
            <a:r>
              <a:rPr lang="en-US" sz="2800">
                <a:solidFill>
                  <a:srgbClr val="60B3DD"/>
                </a:solidFill>
                <a:latin typeface="Montserrat"/>
                <a:ea typeface="Montserrat"/>
                <a:cs typeface="Montserrat"/>
                <a:sym typeface="Montserrat"/>
              </a:rPr>
              <a:t>El componente Audio Source es el </a:t>
            </a:r>
            <a:r>
              <a:rPr lang="en-US" sz="2800">
                <a:solidFill>
                  <a:srgbClr val="60B3DD"/>
                </a:solidFill>
                <a:latin typeface="Montserrat"/>
                <a:ea typeface="Montserrat"/>
                <a:cs typeface="Montserrat"/>
                <a:sym typeface="Montserrat"/>
              </a:rPr>
              <a:t>corazón</a:t>
            </a:r>
            <a:r>
              <a:rPr lang="en-US" sz="2800">
                <a:solidFill>
                  <a:srgbClr val="60B3DD"/>
                </a:solidFill>
                <a:latin typeface="Montserrat"/>
                <a:ea typeface="Montserrat"/>
                <a:cs typeface="Montserrat"/>
                <a:sym typeface="Montserrat"/>
              </a:rPr>
              <a:t> del  sistema de sonido en Unity. Este componente permite reproducir audio en un GameObject y ofrece una variedad de opciones para controlar cómo y cuándo se reproduce el sonido:</a:t>
            </a:r>
            <a:endParaRPr sz="28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Clips de Audio: son archivos de sonido que pueden ser reproducidos. </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Volumen y Pitch: permite ajustar el volumen y tono de los sonidos </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Spatial Blend:  ajusta las capacidades de distancia y atenuación</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lang="en-US" sz="2800">
                <a:solidFill>
                  <a:srgbClr val="60B3DD"/>
                </a:solidFill>
                <a:latin typeface="Montserrat"/>
                <a:ea typeface="Montserrat"/>
                <a:cs typeface="Montserrat"/>
                <a:sym typeface="Montserrat"/>
              </a:rPr>
              <a:t>Loop y Play on awake: ajusta la forma de reproducción del audio</a:t>
            </a:r>
            <a:endParaRPr sz="28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5"/>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67" name="Google Shape;267;p25"/>
          <p:cNvSpPr txBox="1"/>
          <p:nvPr/>
        </p:nvSpPr>
        <p:spPr>
          <a:xfrm>
            <a:off x="6188800" y="1105475"/>
            <a:ext cx="58653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000">
                <a:solidFill>
                  <a:schemeClr val="lt1"/>
                </a:solidFill>
                <a:latin typeface="Teko Medium"/>
                <a:ea typeface="Teko Medium"/>
                <a:cs typeface="Teko Medium"/>
                <a:sym typeface="Teko Medium"/>
              </a:rPr>
              <a:t>Iluminacion</a:t>
            </a:r>
            <a:endParaRPr/>
          </a:p>
        </p:txBody>
      </p:sp>
      <p:cxnSp>
        <p:nvCxnSpPr>
          <p:cNvPr id="268" name="Google Shape;268;p25"/>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269" name="Google Shape;269;p25"/>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270" name="Google Shape;270;p25"/>
          <p:cNvSpPr txBox="1"/>
          <p:nvPr/>
        </p:nvSpPr>
        <p:spPr>
          <a:xfrm>
            <a:off x="1151050" y="2952610"/>
            <a:ext cx="15940800" cy="6863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Font typeface="Arial"/>
              <a:buNone/>
            </a:pPr>
            <a:br>
              <a:rPr lang="en-US" sz="2100">
                <a:solidFill>
                  <a:srgbClr val="60B3DD"/>
                </a:solidFill>
                <a:latin typeface="Montserrat"/>
                <a:ea typeface="Montserrat"/>
                <a:cs typeface="Montserrat"/>
                <a:sym typeface="Montserrat"/>
              </a:rPr>
            </a:br>
            <a:r>
              <a:rPr lang="en-US" sz="2800">
                <a:solidFill>
                  <a:srgbClr val="60B3DD"/>
                </a:solidFill>
                <a:latin typeface="Montserrat"/>
                <a:ea typeface="Montserrat"/>
                <a:cs typeface="Montserrat"/>
                <a:sym typeface="Montserrat"/>
              </a:rPr>
              <a:t>La iluminación en Unity es uno de los aspectos clave que define la estética visual y la atmósfera de un juego o aplicación algunos métodos de iluminación: </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b="1" lang="en-US" sz="3899">
                <a:solidFill>
                  <a:srgbClr val="6CE5E8"/>
                </a:solidFill>
                <a:latin typeface="Teko"/>
                <a:ea typeface="Teko"/>
                <a:cs typeface="Teko"/>
                <a:sym typeface="Teko"/>
              </a:rPr>
              <a:t> Iluminación directa:</a:t>
            </a:r>
            <a:r>
              <a:rPr lang="en-US" sz="2800">
                <a:solidFill>
                  <a:srgbClr val="60B3DD"/>
                </a:solidFill>
                <a:latin typeface="Montserrat"/>
                <a:ea typeface="Montserrat"/>
                <a:cs typeface="Montserrat"/>
                <a:sym typeface="Montserrat"/>
              </a:rPr>
              <a:t> proviene de fuentes de luz que iluminan directamente los objetos en la escena.</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b="1" lang="en-US" sz="3899">
                <a:solidFill>
                  <a:srgbClr val="6CE5E8"/>
                </a:solidFill>
                <a:latin typeface="Teko"/>
                <a:ea typeface="Teko"/>
                <a:cs typeface="Teko"/>
                <a:sym typeface="Teko"/>
              </a:rPr>
              <a:t>Luces direccionales</a:t>
            </a:r>
            <a:r>
              <a:rPr lang="en-US" sz="2800">
                <a:solidFill>
                  <a:srgbClr val="60B3DD"/>
                </a:solidFill>
                <a:latin typeface="Montserrat"/>
                <a:ea typeface="Montserrat"/>
                <a:cs typeface="Montserrat"/>
                <a:sym typeface="Montserrat"/>
              </a:rPr>
              <a:t>: Emulan la luz del sol y afectan a todos los objetos de la escena de manera uniforme.</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b="1" lang="en-US" sz="3899">
                <a:solidFill>
                  <a:srgbClr val="6CE5E8"/>
                </a:solidFill>
                <a:latin typeface="Teko"/>
                <a:ea typeface="Teko"/>
                <a:cs typeface="Teko"/>
                <a:sym typeface="Teko"/>
              </a:rPr>
              <a:t>Luces puntuales</a:t>
            </a:r>
            <a:r>
              <a:rPr lang="en-US" sz="2800">
                <a:solidFill>
                  <a:srgbClr val="60B3DD"/>
                </a:solidFill>
                <a:latin typeface="Montserrat"/>
                <a:ea typeface="Montserrat"/>
                <a:cs typeface="Montserrat"/>
                <a:sym typeface="Montserrat"/>
              </a:rPr>
              <a:t>: Emiten luz en todas las direcciones desde un punto específico, similar a una bombilla.</a:t>
            </a:r>
            <a:endParaRPr sz="2800">
              <a:solidFill>
                <a:srgbClr val="60B3DD"/>
              </a:solidFill>
              <a:latin typeface="Montserrat"/>
              <a:ea typeface="Montserrat"/>
              <a:cs typeface="Montserrat"/>
              <a:sym typeface="Montserrat"/>
            </a:endParaRPr>
          </a:p>
          <a:p>
            <a:pPr indent="-406400" lvl="0" marL="457200" marR="0" rtl="0" algn="l">
              <a:lnSpc>
                <a:spcPct val="140000"/>
              </a:lnSpc>
              <a:spcBef>
                <a:spcPts val="0"/>
              </a:spcBef>
              <a:spcAft>
                <a:spcPts val="0"/>
              </a:spcAft>
              <a:buClr>
                <a:srgbClr val="60B3DD"/>
              </a:buClr>
              <a:buSzPts val="2800"/>
              <a:buFont typeface="Montserrat"/>
              <a:buChar char="●"/>
            </a:pPr>
            <a:r>
              <a:rPr b="1" lang="en-US" sz="3899">
                <a:solidFill>
                  <a:srgbClr val="6CE5E8"/>
                </a:solidFill>
                <a:latin typeface="Teko"/>
                <a:ea typeface="Teko"/>
                <a:cs typeface="Teko"/>
                <a:sym typeface="Teko"/>
              </a:rPr>
              <a:t>Focos:</a:t>
            </a:r>
            <a:r>
              <a:rPr lang="en-US" sz="2800">
                <a:solidFill>
                  <a:srgbClr val="60B3DD"/>
                </a:solidFill>
                <a:latin typeface="Montserrat"/>
                <a:ea typeface="Montserrat"/>
                <a:cs typeface="Montserrat"/>
                <a:sym typeface="Montserrat"/>
              </a:rPr>
              <a:t> Emiten luz en forma de cono desde un punto específico.</a:t>
            </a:r>
            <a:endParaRPr sz="28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3000">
              <a:solidFill>
                <a:srgbClr val="60B3D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6"/>
          <p:cNvPicPr preferRelativeResize="0"/>
          <p:nvPr/>
        </p:nvPicPr>
        <p:blipFill rotWithShape="1">
          <a:blip r:embed="rId3">
            <a:alphaModFix/>
          </a:blip>
          <a:srcRect b="7819" l="0" r="0" t="7827"/>
          <a:stretch/>
        </p:blipFill>
        <p:spPr>
          <a:xfrm>
            <a:off x="0" y="0"/>
            <a:ext cx="18288003" cy="10286999"/>
          </a:xfrm>
          <a:prstGeom prst="rect">
            <a:avLst/>
          </a:prstGeom>
          <a:noFill/>
          <a:ln>
            <a:noFill/>
          </a:ln>
        </p:spPr>
      </p:pic>
      <p:cxnSp>
        <p:nvCxnSpPr>
          <p:cNvPr id="276" name="Google Shape;276;p26"/>
          <p:cNvCxnSpPr/>
          <p:nvPr/>
        </p:nvCxnSpPr>
        <p:spPr>
          <a:xfrm rot="-5400000">
            <a:off x="7236074" y="10190610"/>
            <a:ext cx="3758700" cy="0"/>
          </a:xfrm>
          <a:prstGeom prst="straightConnector1">
            <a:avLst/>
          </a:prstGeom>
          <a:noFill/>
          <a:ln cap="flat" cmpd="sng" w="57150">
            <a:solidFill>
              <a:srgbClr val="41B8D5"/>
            </a:solidFill>
            <a:prstDash val="solid"/>
            <a:round/>
            <a:headEnd len="sm" w="sm" type="none"/>
            <a:tailEnd len="sm" w="sm" type="none"/>
          </a:ln>
        </p:spPr>
      </p:cxnSp>
      <p:grpSp>
        <p:nvGrpSpPr>
          <p:cNvPr id="277" name="Google Shape;277;p26"/>
          <p:cNvGrpSpPr/>
          <p:nvPr/>
        </p:nvGrpSpPr>
        <p:grpSpPr>
          <a:xfrm>
            <a:off x="3062618" y="1802527"/>
            <a:ext cx="12162845" cy="6537328"/>
            <a:chOff x="0" y="-38100"/>
            <a:chExt cx="3203362" cy="1721754"/>
          </a:xfrm>
        </p:grpSpPr>
        <p:sp>
          <p:nvSpPr>
            <p:cNvPr id="278" name="Google Shape;278;p26"/>
            <p:cNvSpPr/>
            <p:nvPr/>
          </p:nvSpPr>
          <p:spPr>
            <a:xfrm>
              <a:off x="0" y="0"/>
              <a:ext cx="3203362" cy="1683654"/>
            </a:xfrm>
            <a:custGeom>
              <a:rect b="b" l="l" r="r" t="t"/>
              <a:pathLst>
                <a:path extrusionOk="0" h="1683654" w="3203362">
                  <a:moveTo>
                    <a:pt x="0" y="0"/>
                  </a:moveTo>
                  <a:lnTo>
                    <a:pt x="3203362" y="0"/>
                  </a:lnTo>
                  <a:lnTo>
                    <a:pt x="3203362" y="1683654"/>
                  </a:lnTo>
                  <a:lnTo>
                    <a:pt x="0" y="1683654"/>
                  </a:lnTo>
                  <a:close/>
                </a:path>
              </a:pathLst>
            </a:custGeom>
            <a:solidFill>
              <a:srgbClr val="132E57">
                <a:alpha val="80000"/>
              </a:srgbClr>
            </a:solidFill>
            <a:ln>
              <a:noFill/>
            </a:ln>
          </p:spPr>
        </p:sp>
        <p:sp>
          <p:nvSpPr>
            <p:cNvPr id="279" name="Google Shape;279;p2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0" name="Google Shape;280;p26"/>
          <p:cNvSpPr txBox="1"/>
          <p:nvPr/>
        </p:nvSpPr>
        <p:spPr>
          <a:xfrm>
            <a:off x="7492700" y="4422238"/>
            <a:ext cx="33027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60B3DD"/>
                </a:solidFill>
                <a:latin typeface="Teko Medium"/>
                <a:ea typeface="Teko Medium"/>
                <a:cs typeface="Teko Medium"/>
                <a:sym typeface="Teko Medium"/>
              </a:rPr>
              <a:t>Scripting </a:t>
            </a:r>
            <a:endParaRPr/>
          </a:p>
        </p:txBody>
      </p:sp>
      <p:grpSp>
        <p:nvGrpSpPr>
          <p:cNvPr id="281" name="Google Shape;281;p26"/>
          <p:cNvGrpSpPr/>
          <p:nvPr/>
        </p:nvGrpSpPr>
        <p:grpSpPr>
          <a:xfrm>
            <a:off x="8244455" y="2738423"/>
            <a:ext cx="395362" cy="397134"/>
            <a:chOff x="1813" y="0"/>
            <a:chExt cx="809173" cy="812800"/>
          </a:xfrm>
        </p:grpSpPr>
        <p:sp>
          <p:nvSpPr>
            <p:cNvPr id="282" name="Google Shape;282;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26"/>
          <p:cNvGrpSpPr/>
          <p:nvPr/>
        </p:nvGrpSpPr>
        <p:grpSpPr>
          <a:xfrm>
            <a:off x="8946315" y="2738423"/>
            <a:ext cx="395362" cy="397134"/>
            <a:chOff x="1813" y="0"/>
            <a:chExt cx="809173" cy="812800"/>
          </a:xfrm>
        </p:grpSpPr>
        <p:sp>
          <p:nvSpPr>
            <p:cNvPr id="285" name="Google Shape;285;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7" name="Google Shape;287;p26"/>
          <p:cNvGrpSpPr/>
          <p:nvPr/>
        </p:nvGrpSpPr>
        <p:grpSpPr>
          <a:xfrm>
            <a:off x="9648175" y="2738423"/>
            <a:ext cx="395362" cy="397134"/>
            <a:chOff x="1813" y="0"/>
            <a:chExt cx="809173" cy="812800"/>
          </a:xfrm>
        </p:grpSpPr>
        <p:sp>
          <p:nvSpPr>
            <p:cNvPr id="288" name="Google Shape;288;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0" name="Google Shape;290;p26"/>
          <p:cNvCxnSpPr/>
          <p:nvPr/>
        </p:nvCxnSpPr>
        <p:spPr>
          <a:xfrm>
            <a:off x="-752228" y="4975931"/>
            <a:ext cx="4742700" cy="0"/>
          </a:xfrm>
          <a:prstGeom prst="straightConnector1">
            <a:avLst/>
          </a:prstGeom>
          <a:noFill/>
          <a:ln cap="flat" cmpd="sng" w="57150">
            <a:solidFill>
              <a:srgbClr val="41B8D5"/>
            </a:solidFill>
            <a:prstDash val="solid"/>
            <a:round/>
            <a:headEnd len="sm" w="sm" type="none"/>
            <a:tailEnd len="sm" w="sm" type="none"/>
          </a:ln>
        </p:spPr>
      </p:cxnSp>
      <p:cxnSp>
        <p:nvCxnSpPr>
          <p:cNvPr id="291" name="Google Shape;291;p26"/>
          <p:cNvCxnSpPr/>
          <p:nvPr/>
        </p:nvCxnSpPr>
        <p:spPr>
          <a:xfrm rot="-5400000">
            <a:off x="7236074" y="39263"/>
            <a:ext cx="3758700" cy="0"/>
          </a:xfrm>
          <a:prstGeom prst="straightConnector1">
            <a:avLst/>
          </a:prstGeom>
          <a:noFill/>
          <a:ln cap="flat" cmpd="sng" w="57150">
            <a:solidFill>
              <a:srgbClr val="41B8D5"/>
            </a:solidFill>
            <a:prstDash val="solid"/>
            <a:round/>
            <a:headEnd len="sm" w="sm" type="none"/>
            <a:tailEnd len="sm" w="sm" type="none"/>
          </a:ln>
        </p:spPr>
      </p:cxnSp>
      <p:cxnSp>
        <p:nvCxnSpPr>
          <p:cNvPr id="292" name="Google Shape;292;p26"/>
          <p:cNvCxnSpPr/>
          <p:nvPr/>
        </p:nvCxnSpPr>
        <p:spPr>
          <a:xfrm rot="20028">
            <a:off x="14213529" y="4933034"/>
            <a:ext cx="4891883"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7"/>
          <p:cNvPicPr preferRelativeResize="0"/>
          <p:nvPr/>
        </p:nvPicPr>
        <p:blipFill rotWithShape="1">
          <a:blip r:embed="rId3">
            <a:alphaModFix/>
          </a:blip>
          <a:srcRect b="7811" l="0" r="0" t="7812"/>
          <a:stretch/>
        </p:blipFill>
        <p:spPr>
          <a:xfrm>
            <a:off x="0" y="0"/>
            <a:ext cx="18288000" cy="10287000"/>
          </a:xfrm>
          <a:prstGeom prst="rect">
            <a:avLst/>
          </a:prstGeom>
          <a:noFill/>
          <a:ln>
            <a:noFill/>
          </a:ln>
        </p:spPr>
      </p:pic>
      <p:grpSp>
        <p:nvGrpSpPr>
          <p:cNvPr id="298" name="Google Shape;298;p27"/>
          <p:cNvGrpSpPr/>
          <p:nvPr/>
        </p:nvGrpSpPr>
        <p:grpSpPr>
          <a:xfrm>
            <a:off x="12216745" y="3759200"/>
            <a:ext cx="6667973" cy="6697861"/>
            <a:chOff x="1813" y="0"/>
            <a:chExt cx="809173" cy="812800"/>
          </a:xfrm>
        </p:grpSpPr>
        <p:sp>
          <p:nvSpPr>
            <p:cNvPr id="299" name="Google Shape;299;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27"/>
          <p:cNvGrpSpPr/>
          <p:nvPr/>
        </p:nvGrpSpPr>
        <p:grpSpPr>
          <a:xfrm>
            <a:off x="5886688" y="3750370"/>
            <a:ext cx="6667973" cy="6697861"/>
            <a:chOff x="1813" y="0"/>
            <a:chExt cx="809173" cy="812800"/>
          </a:xfrm>
        </p:grpSpPr>
        <p:sp>
          <p:nvSpPr>
            <p:cNvPr id="302" name="Google Shape;302;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27"/>
          <p:cNvGrpSpPr/>
          <p:nvPr/>
        </p:nvGrpSpPr>
        <p:grpSpPr>
          <a:xfrm>
            <a:off x="12215788" y="3589139"/>
            <a:ext cx="6667973" cy="6697861"/>
            <a:chOff x="1813" y="0"/>
            <a:chExt cx="809173" cy="812800"/>
          </a:xfrm>
        </p:grpSpPr>
        <p:sp>
          <p:nvSpPr>
            <p:cNvPr id="305" name="Google Shape;305;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7" name="Google Shape;307;p27"/>
          <p:cNvGrpSpPr/>
          <p:nvPr/>
        </p:nvGrpSpPr>
        <p:grpSpPr>
          <a:xfrm>
            <a:off x="-443369" y="3741539"/>
            <a:ext cx="6667973" cy="6697861"/>
            <a:chOff x="1813" y="0"/>
            <a:chExt cx="809173" cy="812800"/>
          </a:xfrm>
        </p:grpSpPr>
        <p:sp>
          <p:nvSpPr>
            <p:cNvPr id="308" name="Google Shape;308;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27"/>
          <p:cNvGrpSpPr/>
          <p:nvPr/>
        </p:nvGrpSpPr>
        <p:grpSpPr>
          <a:xfrm>
            <a:off x="5810010" y="3589139"/>
            <a:ext cx="6667973" cy="6697861"/>
            <a:chOff x="1813" y="0"/>
            <a:chExt cx="809173" cy="812800"/>
          </a:xfrm>
        </p:grpSpPr>
        <p:sp>
          <p:nvSpPr>
            <p:cNvPr id="311" name="Google Shape;311;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3" name="Google Shape;313;p27"/>
          <p:cNvGrpSpPr/>
          <p:nvPr/>
        </p:nvGrpSpPr>
        <p:grpSpPr>
          <a:xfrm>
            <a:off x="-595769" y="3589139"/>
            <a:ext cx="6667973" cy="6697861"/>
            <a:chOff x="1813" y="0"/>
            <a:chExt cx="809173" cy="812800"/>
          </a:xfrm>
        </p:grpSpPr>
        <p:sp>
          <p:nvSpPr>
            <p:cNvPr id="314" name="Google Shape;314;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27"/>
          <p:cNvSpPr txBox="1"/>
          <p:nvPr/>
        </p:nvSpPr>
        <p:spPr>
          <a:xfrm>
            <a:off x="678026" y="800100"/>
            <a:ext cx="16932000" cy="1847100"/>
          </a:xfrm>
          <a:prstGeom prst="rect">
            <a:avLst/>
          </a:prstGeom>
          <a:noFill/>
          <a:ln>
            <a:noFill/>
          </a:ln>
          <a:effectLst>
            <a:outerShdw blurRad="842963" rotWithShape="0" algn="bl" dir="102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Patrones de diseño</a:t>
            </a:r>
            <a:endParaRPr/>
          </a:p>
        </p:txBody>
      </p:sp>
      <p:sp>
        <p:nvSpPr>
          <p:cNvPr id="317" name="Google Shape;317;p27"/>
          <p:cNvSpPr txBox="1"/>
          <p:nvPr/>
        </p:nvSpPr>
        <p:spPr>
          <a:xfrm>
            <a:off x="-98151" y="5559425"/>
            <a:ext cx="5504700" cy="3617100"/>
          </a:xfrm>
          <a:prstGeom prst="rect">
            <a:avLst/>
          </a:prstGeom>
          <a:noFill/>
          <a:ln>
            <a:noFill/>
          </a:ln>
        </p:spPr>
        <p:txBody>
          <a:bodyPr anchorCtr="0" anchor="t" bIns="0" lIns="0" spcFirstLastPara="1" rIns="0" wrap="square" tIns="0">
            <a:spAutoFit/>
          </a:bodyPr>
          <a:lstStyle/>
          <a:p>
            <a:pPr indent="-269875" lvl="1" marL="539750" marR="0" rtl="0" algn="ctr">
              <a:lnSpc>
                <a:spcPct val="140000"/>
              </a:lnSpc>
              <a:spcBef>
                <a:spcPts val="0"/>
              </a:spcBef>
              <a:spcAft>
                <a:spcPts val="0"/>
              </a:spcAft>
              <a:buClr>
                <a:srgbClr val="000000"/>
              </a:buClr>
              <a:buSzPts val="2500"/>
              <a:buFont typeface="Arial"/>
              <a:buChar char="•"/>
            </a:pPr>
            <a:r>
              <a:rPr lang="en-US" sz="2500">
                <a:latin typeface="Montserrat"/>
                <a:ea typeface="Montserrat"/>
                <a:cs typeface="Montserrat"/>
                <a:sym typeface="Montserrat"/>
              </a:rPr>
              <a:t>El patrón Singleton garantiza que una clase tenga solo una instancia y proporciona un punto de acceso global a ella.</a:t>
            </a:r>
            <a:endParaRPr sz="2500">
              <a:latin typeface="Montserrat"/>
              <a:ea typeface="Montserrat"/>
              <a:cs typeface="Montserrat"/>
              <a:sym typeface="Montserrat"/>
            </a:endParaRPr>
          </a:p>
          <a:p>
            <a:pPr indent="-269875" lvl="1" marL="539750" marR="0" rtl="0" algn="ctr">
              <a:lnSpc>
                <a:spcPct val="140000"/>
              </a:lnSpc>
              <a:spcBef>
                <a:spcPts val="0"/>
              </a:spcBef>
              <a:spcAft>
                <a:spcPts val="0"/>
              </a:spcAft>
              <a:buSzPts val="2500"/>
              <a:buFont typeface="Montserrat"/>
              <a:buChar char="•"/>
            </a:pPr>
            <a:r>
              <a:rPr lang="en-US" sz="2500">
                <a:latin typeface="Montserrat"/>
                <a:ea typeface="Montserrat"/>
                <a:cs typeface="Montserrat"/>
                <a:sym typeface="Montserrat"/>
              </a:rPr>
              <a:t>Es muy común usar Singletons para gestionar sistemas globales en el juego</a:t>
            </a:r>
            <a:endParaRPr sz="2500">
              <a:latin typeface="Montserrat"/>
              <a:ea typeface="Montserrat"/>
              <a:cs typeface="Montserrat"/>
              <a:sym typeface="Montserrat"/>
            </a:endParaRPr>
          </a:p>
        </p:txBody>
      </p:sp>
      <p:sp>
        <p:nvSpPr>
          <p:cNvPr id="318" name="Google Shape;318;p27"/>
          <p:cNvSpPr txBox="1"/>
          <p:nvPr/>
        </p:nvSpPr>
        <p:spPr>
          <a:xfrm>
            <a:off x="829910" y="4375996"/>
            <a:ext cx="3907800" cy="972900"/>
          </a:xfrm>
          <a:prstGeom prst="rect">
            <a:avLst/>
          </a:prstGeom>
          <a:noFill/>
          <a:ln>
            <a:noFill/>
          </a:ln>
        </p:spPr>
        <p:txBody>
          <a:bodyPr anchorCtr="0" anchor="t" bIns="0" lIns="0" spcFirstLastPara="1" rIns="0" wrap="square" tIns="0">
            <a:spAutoFit/>
          </a:bodyPr>
          <a:lstStyle/>
          <a:p>
            <a:pPr indent="0" lvl="0" marL="0" rtl="0" algn="ctr">
              <a:lnSpc>
                <a:spcPct val="130000"/>
              </a:lnSpc>
              <a:spcBef>
                <a:spcPts val="0"/>
              </a:spcBef>
              <a:spcAft>
                <a:spcPts val="0"/>
              </a:spcAft>
              <a:buNone/>
            </a:pPr>
            <a:r>
              <a:t/>
            </a:r>
            <a:endParaRPr/>
          </a:p>
          <a:p>
            <a:pPr indent="0" lvl="0" marL="0" marR="0" rtl="0" algn="ctr">
              <a:lnSpc>
                <a:spcPct val="130000"/>
              </a:lnSpc>
              <a:spcBef>
                <a:spcPts val="0"/>
              </a:spcBef>
              <a:spcAft>
                <a:spcPts val="0"/>
              </a:spcAft>
              <a:buNone/>
            </a:pPr>
            <a:r>
              <a:rPr lang="en-US" sz="4500">
                <a:latin typeface="Teko Medium"/>
                <a:ea typeface="Teko Medium"/>
                <a:cs typeface="Teko Medium"/>
                <a:sym typeface="Teko Medium"/>
              </a:rPr>
              <a:t>Singleton </a:t>
            </a:r>
            <a:endParaRPr/>
          </a:p>
        </p:txBody>
      </p:sp>
      <p:cxnSp>
        <p:nvCxnSpPr>
          <p:cNvPr id="319" name="Google Shape;319;p27"/>
          <p:cNvCxnSpPr/>
          <p:nvPr/>
        </p:nvCxnSpPr>
        <p:spPr>
          <a:xfrm>
            <a:off x="5974558" y="2803595"/>
            <a:ext cx="6492240" cy="0"/>
          </a:xfrm>
          <a:prstGeom prst="straightConnector1">
            <a:avLst/>
          </a:prstGeom>
          <a:noFill/>
          <a:ln cap="flat" cmpd="sng" w="57150">
            <a:solidFill>
              <a:srgbClr val="60B3DD"/>
            </a:solidFill>
            <a:prstDash val="solid"/>
            <a:round/>
            <a:headEnd len="sm" w="sm" type="none"/>
            <a:tailEnd len="sm" w="sm" type="none"/>
          </a:ln>
        </p:spPr>
      </p:cxnSp>
      <p:sp>
        <p:nvSpPr>
          <p:cNvPr id="320" name="Google Shape;320;p27"/>
          <p:cNvSpPr txBox="1"/>
          <p:nvPr/>
        </p:nvSpPr>
        <p:spPr>
          <a:xfrm>
            <a:off x="6598087" y="5559425"/>
            <a:ext cx="5245200" cy="4155900"/>
          </a:xfrm>
          <a:prstGeom prst="rect">
            <a:avLst/>
          </a:prstGeom>
          <a:noFill/>
          <a:ln>
            <a:noFill/>
          </a:ln>
        </p:spPr>
        <p:txBody>
          <a:bodyPr anchorCtr="0" anchor="t" bIns="0" lIns="0" spcFirstLastPara="1" rIns="0" wrap="square" tIns="0">
            <a:spAutoFit/>
          </a:bodyPr>
          <a:lstStyle/>
          <a:p>
            <a:pPr indent="-269875" lvl="1" marL="539750" marR="0" rtl="0" algn="ctr">
              <a:lnSpc>
                <a:spcPct val="140000"/>
              </a:lnSpc>
              <a:spcBef>
                <a:spcPts val="0"/>
              </a:spcBef>
              <a:spcAft>
                <a:spcPts val="0"/>
              </a:spcAft>
              <a:buClr>
                <a:srgbClr val="000000"/>
              </a:buClr>
              <a:buSzPts val="2500"/>
              <a:buFont typeface="Arial"/>
              <a:buChar char="•"/>
            </a:pPr>
            <a:r>
              <a:rPr lang="en-US" sz="2500">
                <a:latin typeface="Montserrat"/>
                <a:ea typeface="Montserrat"/>
                <a:cs typeface="Montserrat"/>
                <a:sym typeface="Montserrat"/>
              </a:rPr>
              <a:t>El patrón Observer define una dependencia de uno a muchos entre objetos, de manera que cuando uno cambia de estado, todos sus dependientes son notificados.</a:t>
            </a:r>
            <a:endParaRPr sz="2500">
              <a:latin typeface="Montserrat"/>
              <a:ea typeface="Montserrat"/>
              <a:cs typeface="Montserrat"/>
              <a:sym typeface="Montserrat"/>
            </a:endParaRPr>
          </a:p>
          <a:p>
            <a:pPr indent="0" lvl="0" marL="914400" marR="0" rtl="0" algn="ctr">
              <a:lnSpc>
                <a:spcPct val="140000"/>
              </a:lnSpc>
              <a:spcBef>
                <a:spcPts val="0"/>
              </a:spcBef>
              <a:spcAft>
                <a:spcPts val="0"/>
              </a:spcAft>
              <a:buNone/>
            </a:pPr>
            <a:r>
              <a:t/>
            </a:r>
            <a:endParaRPr sz="2500">
              <a:latin typeface="Montserrat"/>
              <a:ea typeface="Montserrat"/>
              <a:cs typeface="Montserrat"/>
              <a:sym typeface="Montserrat"/>
            </a:endParaRPr>
          </a:p>
        </p:txBody>
      </p:sp>
      <p:sp>
        <p:nvSpPr>
          <p:cNvPr id="321" name="Google Shape;321;p27"/>
          <p:cNvSpPr txBox="1"/>
          <p:nvPr/>
        </p:nvSpPr>
        <p:spPr>
          <a:xfrm>
            <a:off x="7266810" y="4656196"/>
            <a:ext cx="39078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latin typeface="Teko Medium"/>
                <a:ea typeface="Teko Medium"/>
                <a:cs typeface="Teko Medium"/>
                <a:sym typeface="Teko Medium"/>
              </a:rPr>
              <a:t>Observer</a:t>
            </a:r>
            <a:endParaRPr/>
          </a:p>
        </p:txBody>
      </p:sp>
      <p:sp>
        <p:nvSpPr>
          <p:cNvPr id="322" name="Google Shape;322;p27"/>
          <p:cNvSpPr txBox="1"/>
          <p:nvPr/>
        </p:nvSpPr>
        <p:spPr>
          <a:xfrm>
            <a:off x="13034962" y="5559438"/>
            <a:ext cx="5245200" cy="3078600"/>
          </a:xfrm>
          <a:prstGeom prst="rect">
            <a:avLst/>
          </a:prstGeom>
          <a:noFill/>
          <a:ln>
            <a:noFill/>
          </a:ln>
        </p:spPr>
        <p:txBody>
          <a:bodyPr anchorCtr="0" anchor="t" bIns="0" lIns="0" spcFirstLastPara="1" rIns="0" wrap="square" tIns="0">
            <a:spAutoFit/>
          </a:bodyPr>
          <a:lstStyle/>
          <a:p>
            <a:pPr indent="-269875" lvl="1" marL="539750" marR="0" rtl="0" algn="ctr">
              <a:lnSpc>
                <a:spcPct val="140000"/>
              </a:lnSpc>
              <a:spcBef>
                <a:spcPts val="0"/>
              </a:spcBef>
              <a:spcAft>
                <a:spcPts val="0"/>
              </a:spcAft>
              <a:buClr>
                <a:srgbClr val="000000"/>
              </a:buClr>
              <a:buSzPts val="2500"/>
              <a:buFont typeface="Arial"/>
              <a:buChar char="•"/>
            </a:pPr>
            <a:r>
              <a:rPr lang="en-US" sz="2500">
                <a:latin typeface="Montserrat"/>
                <a:ea typeface="Montserrat"/>
                <a:cs typeface="Montserrat"/>
                <a:sym typeface="Montserrat"/>
              </a:rPr>
              <a:t>Útil para crear instancias de diferentes tipos de objetos, como enemigos o power-ups, en función de ciertos parámetros o configuraciones.</a:t>
            </a:r>
            <a:endParaRPr/>
          </a:p>
        </p:txBody>
      </p:sp>
      <p:sp>
        <p:nvSpPr>
          <p:cNvPr id="323" name="Google Shape;323;p27"/>
          <p:cNvSpPr txBox="1"/>
          <p:nvPr/>
        </p:nvSpPr>
        <p:spPr>
          <a:xfrm>
            <a:off x="13703685" y="4656209"/>
            <a:ext cx="39078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latin typeface="Teko Medium"/>
                <a:ea typeface="Teko Medium"/>
                <a:cs typeface="Teko Medium"/>
                <a:sym typeface="Teko Medium"/>
              </a:rPr>
              <a:t>Factory Method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1000"/>
                                        <p:tgtEl>
                                          <p:spTgt spid="3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0"/>
                                        <p:tgtEl>
                                          <p:spTgt spid="3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8"/>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29" name="Google Shape;329;p28"/>
          <p:cNvSpPr txBox="1"/>
          <p:nvPr/>
        </p:nvSpPr>
        <p:spPr>
          <a:xfrm>
            <a:off x="2202500" y="917625"/>
            <a:ext cx="14355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Orden de Ejecución</a:t>
            </a:r>
            <a:endParaRPr/>
          </a:p>
        </p:txBody>
      </p:sp>
      <p:cxnSp>
        <p:nvCxnSpPr>
          <p:cNvPr id="330" name="Google Shape;330;p28"/>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31" name="Google Shape;331;p28"/>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32" name="Google Shape;332;p28"/>
          <p:cNvSpPr txBox="1"/>
          <p:nvPr/>
        </p:nvSpPr>
        <p:spPr>
          <a:xfrm>
            <a:off x="11510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     </a:t>
            </a:r>
            <a:r>
              <a:rPr b="1" lang="en-US" sz="3899">
                <a:solidFill>
                  <a:srgbClr val="6CE5E8"/>
                </a:solidFill>
                <a:latin typeface="Teko"/>
                <a:ea typeface="Teko"/>
                <a:cs typeface="Teko"/>
                <a:sym typeface="Teko"/>
              </a:rPr>
              <a:t>Inicialización</a:t>
            </a:r>
            <a:endParaRPr b="1" sz="3999">
              <a:solidFill>
                <a:srgbClr val="6CE5E8"/>
              </a:solidFill>
              <a:latin typeface="Teko"/>
              <a:ea typeface="Teko"/>
              <a:cs typeface="Teko"/>
              <a:sym typeface="Teko"/>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Awake(): Es invocado cuando un script es cargado, antes de que cualquier otro método del ciclo de vida sea ejecutado. Es ideal para inicializar variables y estados que necesitan estar listos antes de la activación del juego.</a:t>
            </a:r>
            <a:endParaRPr sz="3000">
              <a:solidFill>
                <a:srgbClr val="60B3DD"/>
              </a:solidFill>
              <a:latin typeface="Montserrat"/>
              <a:ea typeface="Montserrat"/>
              <a:cs typeface="Montserrat"/>
              <a:sym typeface="Montserrat"/>
            </a:endParaRPr>
          </a:p>
          <a:p>
            <a:pPr indent="0" lvl="0" marL="9144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OnEnable(): Se ejecuta cada vez que el script es habilitado, permitiendo la configuración o inicialización que debe realizarse siempre que el objeto asociado esté activo.</a:t>
            </a:r>
            <a:endParaRPr sz="30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33" name="Google Shape;333;p28"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9"/>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39" name="Google Shape;339;p29"/>
          <p:cNvSpPr txBox="1"/>
          <p:nvPr/>
        </p:nvSpPr>
        <p:spPr>
          <a:xfrm>
            <a:off x="2202500" y="917625"/>
            <a:ext cx="14355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Orden de Ejecución</a:t>
            </a:r>
            <a:endParaRPr/>
          </a:p>
        </p:txBody>
      </p:sp>
      <p:cxnSp>
        <p:nvCxnSpPr>
          <p:cNvPr id="340" name="Google Shape;340;p29"/>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41" name="Google Shape;341;p29"/>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42" name="Google Shape;342;p29"/>
          <p:cNvSpPr txBox="1"/>
          <p:nvPr/>
        </p:nvSpPr>
        <p:spPr>
          <a:xfrm>
            <a:off x="11510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     </a:t>
            </a:r>
            <a:r>
              <a:rPr b="1" lang="en-US" sz="3899">
                <a:solidFill>
                  <a:srgbClr val="6CE5E8"/>
                </a:solidFill>
                <a:latin typeface="Teko"/>
                <a:ea typeface="Teko"/>
                <a:cs typeface="Teko"/>
                <a:sym typeface="Teko"/>
              </a:rPr>
              <a:t>Preparación</a:t>
            </a:r>
            <a:endParaRPr b="1" sz="3899">
              <a:solidFill>
                <a:srgbClr val="6CE5E8"/>
              </a:solidFill>
              <a:latin typeface="Teko"/>
              <a:ea typeface="Teko"/>
              <a:cs typeface="Teko"/>
              <a:sym typeface="Teko"/>
            </a:endParaRPr>
          </a:p>
          <a:p>
            <a:pPr indent="0" lvl="0" marL="0" rtl="0" algn="l">
              <a:lnSpc>
                <a:spcPct val="140000"/>
              </a:lnSpc>
              <a:spcBef>
                <a:spcPts val="0"/>
              </a:spcBef>
              <a:spcAft>
                <a:spcPts val="0"/>
              </a:spcAft>
              <a:buNone/>
            </a:pPr>
            <a:r>
              <a:t/>
            </a:r>
            <a:endParaRPr b="1" sz="3899">
              <a:solidFill>
                <a:srgbClr val="6CE5E8"/>
              </a:solidFill>
              <a:latin typeface="Teko"/>
              <a:ea typeface="Teko"/>
              <a:cs typeface="Teko"/>
              <a:sym typeface="Teko"/>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Start(): Este método es llamado una única vez antes de que comience la primera actualización del frame. Se utiliza para inicializaciones que dependen de que todos los objetos y scripts en la escena estén completamente cargados.</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43" name="Google Shape;343;p29"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0"/>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49" name="Google Shape;349;p30"/>
          <p:cNvSpPr txBox="1"/>
          <p:nvPr/>
        </p:nvSpPr>
        <p:spPr>
          <a:xfrm>
            <a:off x="2202500" y="917625"/>
            <a:ext cx="14355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Orden de Ejecución</a:t>
            </a:r>
            <a:endParaRPr/>
          </a:p>
        </p:txBody>
      </p:sp>
      <p:cxnSp>
        <p:nvCxnSpPr>
          <p:cNvPr id="350" name="Google Shape;350;p30"/>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51" name="Google Shape;351;p30"/>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52" name="Google Shape;352;p30"/>
          <p:cNvSpPr txBox="1"/>
          <p:nvPr/>
        </p:nvSpPr>
        <p:spPr>
          <a:xfrm>
            <a:off x="11510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     </a:t>
            </a:r>
            <a:r>
              <a:rPr b="1" lang="en-US" sz="3899">
                <a:solidFill>
                  <a:srgbClr val="6CE5E8"/>
                </a:solidFill>
                <a:latin typeface="Teko"/>
                <a:ea typeface="Teko"/>
                <a:cs typeface="Teko"/>
                <a:sym typeface="Teko"/>
              </a:rPr>
              <a:t>Actualización</a:t>
            </a:r>
            <a:r>
              <a:rPr b="1" lang="en-US" sz="3899">
                <a:solidFill>
                  <a:srgbClr val="6CE5E8"/>
                </a:solidFill>
                <a:latin typeface="Teko"/>
                <a:ea typeface="Teko"/>
                <a:cs typeface="Teko"/>
                <a:sym typeface="Teko"/>
              </a:rPr>
              <a:t> en tiempo real</a:t>
            </a:r>
            <a:endParaRPr b="1" sz="3899">
              <a:solidFill>
                <a:srgbClr val="6CE5E8"/>
              </a:solidFill>
              <a:latin typeface="Teko"/>
              <a:ea typeface="Teko"/>
              <a:cs typeface="Teko"/>
              <a:sym typeface="Teko"/>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 Update(): Método que se llama en cada frame. Aquí se maneja la lógica principal que requiere actualización constante, como la entrada del usuario y el movimiento de objetos</a:t>
            </a:r>
            <a:endParaRPr sz="3000">
              <a:solidFill>
                <a:srgbClr val="60B3DD"/>
              </a:solidFill>
              <a:latin typeface="Montserrat"/>
              <a:ea typeface="Montserrat"/>
              <a:cs typeface="Montserrat"/>
              <a:sym typeface="Montserrat"/>
            </a:endParaRPr>
          </a:p>
          <a:p>
            <a:pPr indent="0" lvl="0" marL="9144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FixedUpdate(): Ejecutado en intervalos fijos, independientemente de la velocidad de fotogramas. </a:t>
            </a:r>
            <a:endParaRPr sz="3000">
              <a:solidFill>
                <a:srgbClr val="60B3DD"/>
              </a:solidFill>
              <a:latin typeface="Montserrat"/>
              <a:ea typeface="Montserrat"/>
              <a:cs typeface="Montserrat"/>
              <a:sym typeface="Montserrat"/>
            </a:endParaRPr>
          </a:p>
          <a:p>
            <a:pPr indent="0" lvl="0" marL="9144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LateUpdate(): Se ejecuta después de todos los métodos Update() de los scripts en el mismo frame. </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53" name="Google Shape;353;p30"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1"/>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59" name="Google Shape;359;p31"/>
          <p:cNvSpPr txBox="1"/>
          <p:nvPr/>
        </p:nvSpPr>
        <p:spPr>
          <a:xfrm>
            <a:off x="2202500" y="917625"/>
            <a:ext cx="14355900" cy="18471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Orden de Ejecución</a:t>
            </a:r>
            <a:endParaRPr/>
          </a:p>
        </p:txBody>
      </p:sp>
      <p:cxnSp>
        <p:nvCxnSpPr>
          <p:cNvPr id="360" name="Google Shape;360;p31"/>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61" name="Google Shape;361;p31"/>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62" name="Google Shape;362;p31"/>
          <p:cNvSpPr txBox="1"/>
          <p:nvPr/>
        </p:nvSpPr>
        <p:spPr>
          <a:xfrm>
            <a:off x="11510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US" sz="3899">
                <a:solidFill>
                  <a:srgbClr val="6CE5E8"/>
                </a:solidFill>
                <a:latin typeface="Teko"/>
                <a:ea typeface="Teko"/>
                <a:cs typeface="Teko"/>
                <a:sym typeface="Teko"/>
              </a:rPr>
              <a:t>	 F</a:t>
            </a:r>
            <a:r>
              <a:rPr b="1" lang="en-US" sz="3899">
                <a:solidFill>
                  <a:srgbClr val="6CE5E8"/>
                </a:solidFill>
                <a:latin typeface="Teko"/>
                <a:ea typeface="Teko"/>
                <a:cs typeface="Teko"/>
                <a:sym typeface="Teko"/>
              </a:rPr>
              <a:t>inalización</a:t>
            </a:r>
            <a:endParaRPr b="1" sz="3899">
              <a:solidFill>
                <a:srgbClr val="6CE5E8"/>
              </a:solidFill>
              <a:latin typeface="Teko"/>
              <a:ea typeface="Teko"/>
              <a:cs typeface="Teko"/>
              <a:sym typeface="Teko"/>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 OnDisable(): Se llama cuando un script se desactiva, ya sea porque el objeto ha sido desactivado o porque el script ha sido deshabilitado. Es útil para limpiar o guardar el estado antes de que el objeto se apague.</a:t>
            </a:r>
            <a:endParaRPr sz="3000">
              <a:solidFill>
                <a:srgbClr val="60B3DD"/>
              </a:solidFill>
              <a:latin typeface="Montserrat"/>
              <a:ea typeface="Montserrat"/>
              <a:cs typeface="Montserrat"/>
              <a:sym typeface="Montserrat"/>
            </a:endParaRPr>
          </a:p>
          <a:p>
            <a:pPr indent="0" lvl="0" marL="9144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19100" lvl="0" marL="457200" marR="0" rtl="0" algn="l">
              <a:lnSpc>
                <a:spcPct val="140000"/>
              </a:lnSpc>
              <a:spcBef>
                <a:spcPts val="0"/>
              </a:spcBef>
              <a:spcAft>
                <a:spcPts val="0"/>
              </a:spcAft>
              <a:buClr>
                <a:srgbClr val="60B3DD"/>
              </a:buClr>
              <a:buSzPts val="3000"/>
              <a:buFont typeface="Montserrat"/>
              <a:buChar char="●"/>
            </a:pPr>
            <a:r>
              <a:rPr lang="en-US" sz="3000">
                <a:solidFill>
                  <a:srgbClr val="60B3DD"/>
                </a:solidFill>
                <a:latin typeface="Montserrat"/>
                <a:ea typeface="Montserrat"/>
                <a:cs typeface="Montserrat"/>
                <a:sym typeface="Montserrat"/>
              </a:rPr>
              <a:t>OnDestroy(): Se llama cuando un objeto o componente está a punto de ser destruido. Aquí es donde puedes liberar recursos, detener corrutinas, o realizar cualquier limpieza necesaria.</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63" name="Google Shape;363;p31"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11" name="Google Shape;111;p14"/>
          <p:cNvSpPr txBox="1"/>
          <p:nvPr/>
        </p:nvSpPr>
        <p:spPr>
          <a:xfrm>
            <a:off x="1028700" y="1019175"/>
            <a:ext cx="77301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000">
                <a:solidFill>
                  <a:schemeClr val="lt1"/>
                </a:solidFill>
                <a:latin typeface="Teko Medium"/>
                <a:ea typeface="Teko Medium"/>
                <a:cs typeface="Teko Medium"/>
                <a:sym typeface="Teko Medium"/>
              </a:rPr>
              <a:t>Que es Unity?</a:t>
            </a:r>
            <a:endParaRPr/>
          </a:p>
        </p:txBody>
      </p:sp>
      <p:sp>
        <p:nvSpPr>
          <p:cNvPr id="112" name="Google Shape;112;p14"/>
          <p:cNvSpPr txBox="1"/>
          <p:nvPr/>
        </p:nvSpPr>
        <p:spPr>
          <a:xfrm>
            <a:off x="1028700" y="3947075"/>
            <a:ext cx="6822300" cy="3124500"/>
          </a:xfrm>
          <a:prstGeom prst="rect">
            <a:avLst/>
          </a:prstGeom>
          <a:noFill/>
          <a:ln>
            <a:noFill/>
          </a:ln>
        </p:spPr>
        <p:txBody>
          <a:bodyPr anchorCtr="0" anchor="t" bIns="0" lIns="0" spcFirstLastPara="1" rIns="0" wrap="square" tIns="0">
            <a:noAutofit/>
          </a:bodyPr>
          <a:lstStyle/>
          <a:p>
            <a:pPr indent="0" lvl="0" marL="0" marR="0" rtl="0" algn="l">
              <a:lnSpc>
                <a:spcPct val="139958"/>
              </a:lnSpc>
              <a:spcBef>
                <a:spcPts val="0"/>
              </a:spcBef>
              <a:spcAft>
                <a:spcPts val="0"/>
              </a:spcAft>
              <a:buNone/>
            </a:pPr>
            <a:r>
              <a:rPr lang="en-US" sz="3000">
                <a:solidFill>
                  <a:srgbClr val="FFFFFF"/>
                </a:solidFill>
                <a:latin typeface="Montserrat"/>
                <a:ea typeface="Montserrat"/>
                <a:cs typeface="Montserrat"/>
                <a:sym typeface="Montserrat"/>
              </a:rPr>
              <a:t>Unity es un motor de </a:t>
            </a:r>
            <a:r>
              <a:rPr lang="en-US" sz="3000">
                <a:solidFill>
                  <a:srgbClr val="FFFFFF"/>
                </a:solidFill>
                <a:latin typeface="Montserrat"/>
                <a:ea typeface="Montserrat"/>
                <a:cs typeface="Montserrat"/>
                <a:sym typeface="Montserrat"/>
              </a:rPr>
              <a:t>creación</a:t>
            </a:r>
            <a:r>
              <a:rPr lang="en-US" sz="3000">
                <a:solidFill>
                  <a:srgbClr val="FFFFFF"/>
                </a:solidFill>
                <a:latin typeface="Montserrat"/>
                <a:ea typeface="Montserrat"/>
                <a:cs typeface="Montserrat"/>
                <a:sym typeface="Montserrat"/>
              </a:rPr>
              <a:t> de </a:t>
            </a:r>
            <a:r>
              <a:rPr lang="en-US" sz="3000">
                <a:solidFill>
                  <a:srgbClr val="FFFFFF"/>
                </a:solidFill>
                <a:latin typeface="Montserrat"/>
                <a:ea typeface="Montserrat"/>
                <a:cs typeface="Montserrat"/>
                <a:sym typeface="Montserrat"/>
              </a:rPr>
              <a:t>videojuegos</a:t>
            </a:r>
            <a:r>
              <a:rPr lang="en-US" sz="3000">
                <a:solidFill>
                  <a:srgbClr val="FFFFFF"/>
                </a:solidFill>
                <a:latin typeface="Montserrat"/>
                <a:ea typeface="Montserrat"/>
                <a:cs typeface="Montserrat"/>
                <a:sym typeface="Montserrat"/>
              </a:rPr>
              <a:t>, multiplataformas el cual permite el diseño, </a:t>
            </a:r>
            <a:r>
              <a:rPr lang="en-US" sz="3000">
                <a:solidFill>
                  <a:srgbClr val="FFFFFF"/>
                </a:solidFill>
                <a:latin typeface="Montserrat"/>
                <a:ea typeface="Montserrat"/>
                <a:cs typeface="Montserrat"/>
                <a:sym typeface="Montserrat"/>
              </a:rPr>
              <a:t>creación</a:t>
            </a:r>
            <a:r>
              <a:rPr lang="en-US" sz="3000">
                <a:solidFill>
                  <a:srgbClr val="FFFFFF"/>
                </a:solidFill>
                <a:latin typeface="Montserrat"/>
                <a:ea typeface="Montserrat"/>
                <a:cs typeface="Montserrat"/>
                <a:sym typeface="Montserrat"/>
              </a:rPr>
              <a:t> y funcionamiento de un entorno interactivo.</a:t>
            </a:r>
            <a:endParaRPr sz="2000"/>
          </a:p>
        </p:txBody>
      </p:sp>
      <p:grpSp>
        <p:nvGrpSpPr>
          <p:cNvPr id="113" name="Google Shape;113;p14"/>
          <p:cNvGrpSpPr/>
          <p:nvPr/>
        </p:nvGrpSpPr>
        <p:grpSpPr>
          <a:xfrm>
            <a:off x="9407343" y="380801"/>
            <a:ext cx="395370" cy="397142"/>
            <a:chOff x="1813" y="0"/>
            <a:chExt cx="809173" cy="812800"/>
          </a:xfrm>
        </p:grpSpPr>
        <p:sp>
          <p:nvSpPr>
            <p:cNvPr id="114" name="Google Shape;114;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14"/>
          <p:cNvGrpSpPr/>
          <p:nvPr/>
        </p:nvGrpSpPr>
        <p:grpSpPr>
          <a:xfrm>
            <a:off x="10109203" y="380801"/>
            <a:ext cx="395370" cy="397142"/>
            <a:chOff x="1813" y="0"/>
            <a:chExt cx="809173" cy="812800"/>
          </a:xfrm>
        </p:grpSpPr>
        <p:sp>
          <p:nvSpPr>
            <p:cNvPr id="117" name="Google Shape;11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4"/>
          <p:cNvGrpSpPr/>
          <p:nvPr/>
        </p:nvGrpSpPr>
        <p:grpSpPr>
          <a:xfrm>
            <a:off x="16089807" y="9567947"/>
            <a:ext cx="395370" cy="397142"/>
            <a:chOff x="1813" y="0"/>
            <a:chExt cx="809173" cy="812800"/>
          </a:xfrm>
        </p:grpSpPr>
        <p:sp>
          <p:nvSpPr>
            <p:cNvPr id="120" name="Google Shape;12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4"/>
          <p:cNvGrpSpPr/>
          <p:nvPr/>
        </p:nvGrpSpPr>
        <p:grpSpPr>
          <a:xfrm>
            <a:off x="16791667" y="9567947"/>
            <a:ext cx="395370" cy="397142"/>
            <a:chOff x="1813" y="0"/>
            <a:chExt cx="809173" cy="812800"/>
          </a:xfrm>
        </p:grpSpPr>
        <p:sp>
          <p:nvSpPr>
            <p:cNvPr id="123" name="Google Shape;123;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14"/>
          <p:cNvSpPr/>
          <p:nvPr/>
        </p:nvSpPr>
        <p:spPr>
          <a:xfrm>
            <a:off x="8174226" y="0"/>
            <a:ext cx="12090900" cy="10287000"/>
          </a:xfrm>
          <a:prstGeom prst="roundRect">
            <a:avLst>
              <a:gd fmla="val 16667" name="adj"/>
            </a:avLst>
          </a:prstGeom>
          <a:gradFill>
            <a:gsLst>
              <a:gs pos="0">
                <a:srgbClr val="FFFFFF">
                  <a:alpha val="0"/>
                </a:srgbClr>
              </a:gs>
              <a:gs pos="48000">
                <a:srgbClr val="71CAE0"/>
              </a:gs>
              <a:gs pos="100000">
                <a:srgbClr val="FFFFFF">
                  <a:alpha val="0"/>
                </a:srgbClr>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126" name="Google Shape;126;p14"/>
          <p:cNvGrpSpPr/>
          <p:nvPr/>
        </p:nvGrpSpPr>
        <p:grpSpPr>
          <a:xfrm>
            <a:off x="10786011" y="380801"/>
            <a:ext cx="395362" cy="397134"/>
            <a:chOff x="1813" y="0"/>
            <a:chExt cx="809173" cy="812800"/>
          </a:xfrm>
        </p:grpSpPr>
        <p:sp>
          <p:nvSpPr>
            <p:cNvPr id="127" name="Google Shape;12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14"/>
          <p:cNvGrpSpPr/>
          <p:nvPr/>
        </p:nvGrpSpPr>
        <p:grpSpPr>
          <a:xfrm>
            <a:off x="17493527" y="9567947"/>
            <a:ext cx="395370" cy="397142"/>
            <a:chOff x="1813" y="0"/>
            <a:chExt cx="809173" cy="812800"/>
          </a:xfrm>
        </p:grpSpPr>
        <p:sp>
          <p:nvSpPr>
            <p:cNvPr id="130" name="Google Shape;13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2" name="Google Shape;132;p14" title="File:Unity 2021.svg - Wikipedia"/>
          <p:cNvPicPr preferRelativeResize="0"/>
          <p:nvPr/>
        </p:nvPicPr>
        <p:blipFill>
          <a:blip r:embed="rId4">
            <a:alphaModFix/>
          </a:blip>
          <a:stretch>
            <a:fillRect/>
          </a:stretch>
        </p:blipFill>
        <p:spPr>
          <a:xfrm>
            <a:off x="9407350" y="3428988"/>
            <a:ext cx="8473221" cy="312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2"/>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69" name="Google Shape;369;p32"/>
          <p:cNvSpPr txBox="1"/>
          <p:nvPr/>
        </p:nvSpPr>
        <p:spPr>
          <a:xfrm>
            <a:off x="2202500" y="917625"/>
            <a:ext cx="14355900" cy="27090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chemeClr val="lt1"/>
                </a:solidFill>
                <a:latin typeface="Teko Medium"/>
                <a:ea typeface="Teko Medium"/>
                <a:cs typeface="Teko Medium"/>
                <a:sym typeface="Teko Medium"/>
              </a:rPr>
              <a:t>Sincronización y Gestión de Tareas Asíncronas </a:t>
            </a:r>
            <a:endParaRPr sz="8000"/>
          </a:p>
        </p:txBody>
      </p:sp>
      <p:cxnSp>
        <p:nvCxnSpPr>
          <p:cNvPr id="370" name="Google Shape;370;p32"/>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71" name="Google Shape;371;p32"/>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72" name="Google Shape;372;p32"/>
          <p:cNvSpPr txBox="1"/>
          <p:nvPr/>
        </p:nvSpPr>
        <p:spPr>
          <a:xfrm>
            <a:off x="1083600" y="2781625"/>
            <a:ext cx="16120800" cy="6540300"/>
          </a:xfrm>
          <a:prstGeom prst="rect">
            <a:avLst/>
          </a:prstGeom>
          <a:noFill/>
          <a:ln>
            <a:noFill/>
          </a:ln>
        </p:spPr>
        <p:txBody>
          <a:bodyPr anchorCtr="0" anchor="t" bIns="91425" lIns="91425" spcFirstLastPara="1" rIns="91425" wrap="square" tIns="91425">
            <a:noAutofit/>
          </a:bodyPr>
          <a:lstStyle/>
          <a:p>
            <a:pPr indent="0" lvl="0" marL="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rPr b="1" lang="en-US" sz="3899">
                <a:solidFill>
                  <a:srgbClr val="6CE5E8"/>
                </a:solidFill>
                <a:latin typeface="Teko"/>
                <a:ea typeface="Teko"/>
                <a:cs typeface="Teko"/>
                <a:sym typeface="Teko"/>
              </a:rPr>
              <a:t>Corutinas</a:t>
            </a:r>
            <a:endParaRPr sz="3000">
              <a:solidFill>
                <a:srgbClr val="60B3DD"/>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3000">
                <a:solidFill>
                  <a:srgbClr val="60B3DD"/>
                </a:solidFill>
                <a:latin typeface="Montserrat"/>
                <a:ea typeface="Montserrat"/>
                <a:cs typeface="Montserrat"/>
                <a:sym typeface="Montserrat"/>
              </a:rPr>
              <a:t>Las corrutinas en Unity permiten pausar la ejecución de un bloque de código y reanudarlo en el siguiente frame o después de un tiempo determinado, sin detener el resto del programa. </a:t>
            </a:r>
            <a:endParaRPr sz="3000">
              <a:solidFill>
                <a:srgbClr val="60B3DD"/>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rPr b="1" lang="en-US" sz="3899">
                <a:solidFill>
                  <a:srgbClr val="6CE5E8"/>
                </a:solidFill>
                <a:latin typeface="Teko"/>
                <a:ea typeface="Teko"/>
                <a:cs typeface="Teko"/>
                <a:sym typeface="Teko"/>
              </a:rPr>
              <a:t>Tareas</a:t>
            </a:r>
            <a:endParaRPr sz="30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rPr lang="en-US" sz="3000">
                <a:solidFill>
                  <a:srgbClr val="60B3DD"/>
                </a:solidFill>
                <a:latin typeface="Montserrat"/>
                <a:ea typeface="Montserrat"/>
                <a:cs typeface="Montserrat"/>
                <a:sym typeface="Montserrat"/>
              </a:rPr>
              <a:t>Permiten ejecutar operaciones de manera asíncrona fuera del hilo principal, lo que es especialmente útil para tareas intensivas en procesamiento que pueden bloquear el juego si se ejecutan en el hilo principal.</a:t>
            </a:r>
            <a:endParaRPr sz="3000">
              <a:solidFill>
                <a:srgbClr val="60B3DD"/>
              </a:solidFill>
              <a:latin typeface="Montserrat"/>
              <a:ea typeface="Montserrat"/>
              <a:cs typeface="Montserrat"/>
              <a:sym typeface="Montserrat"/>
            </a:endParaRPr>
          </a:p>
          <a:p>
            <a:pPr indent="0" lvl="0" marL="9144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73" name="Google Shape;373;p32"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3"/>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79" name="Google Shape;379;p33"/>
          <p:cNvSpPr txBox="1"/>
          <p:nvPr/>
        </p:nvSpPr>
        <p:spPr>
          <a:xfrm>
            <a:off x="2202500" y="917625"/>
            <a:ext cx="14355900" cy="27090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chemeClr val="lt1"/>
                </a:solidFill>
                <a:latin typeface="Teko Medium"/>
                <a:ea typeface="Teko Medium"/>
                <a:cs typeface="Teko Medium"/>
                <a:sym typeface="Teko Medium"/>
              </a:rPr>
              <a:t>Sincronización y Gestión de Tareas Asíncronas </a:t>
            </a:r>
            <a:endParaRPr sz="8000"/>
          </a:p>
        </p:txBody>
      </p:sp>
      <p:cxnSp>
        <p:nvCxnSpPr>
          <p:cNvPr id="380" name="Google Shape;380;p33"/>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81" name="Google Shape;381;p33"/>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82" name="Google Shape;382;p33"/>
          <p:cNvSpPr txBox="1"/>
          <p:nvPr/>
        </p:nvSpPr>
        <p:spPr>
          <a:xfrm>
            <a:off x="1151050" y="2952600"/>
            <a:ext cx="16120800" cy="6540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t/>
            </a:r>
            <a:endParaRPr b="1" sz="3899">
              <a:solidFill>
                <a:srgbClr val="6CE5E8"/>
              </a:solidFill>
              <a:latin typeface="Teko"/>
              <a:ea typeface="Teko"/>
              <a:cs typeface="Teko"/>
              <a:sym typeface="Teko"/>
            </a:endParaRPr>
          </a:p>
          <a:p>
            <a:pPr indent="0" lvl="0" marL="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3000">
                <a:solidFill>
                  <a:srgbClr val="60B3DD"/>
                </a:solidFill>
                <a:latin typeface="Montserrat"/>
                <a:ea typeface="Montserrat"/>
                <a:cs typeface="Montserrat"/>
                <a:sym typeface="Montserrat"/>
              </a:rPr>
              <a:t>En Unity, interactuar con servicios web mediante solicitudes HTTP es una práctica común, especialmente para juegos que requieren conexión a servidores, bases de datos, o servicios externos. Unity proporciona varias herramientas para realizar solicitudes HTTP de manera eficiente.</a:t>
            </a:r>
            <a:endParaRPr sz="3000">
              <a:solidFill>
                <a:srgbClr val="60B3DD"/>
              </a:solidFill>
              <a:latin typeface="Montserrat"/>
              <a:ea typeface="Montserrat"/>
              <a:cs typeface="Montserrat"/>
              <a:sym typeface="Montserrat"/>
            </a:endParaRPr>
          </a:p>
          <a:p>
            <a:pPr indent="0" lvl="0" marL="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0" rtl="0" algn="ctr">
              <a:lnSpc>
                <a:spcPct val="140000"/>
              </a:lnSpc>
              <a:spcBef>
                <a:spcPts val="0"/>
              </a:spcBef>
              <a:spcAft>
                <a:spcPts val="0"/>
              </a:spcAft>
              <a:buClr>
                <a:schemeClr val="dk1"/>
              </a:buClr>
              <a:buFont typeface="Arial"/>
              <a:buNone/>
            </a:pPr>
            <a:r>
              <a:t/>
            </a:r>
            <a:endParaRPr sz="2100">
              <a:solidFill>
                <a:srgbClr val="60B3DD"/>
              </a:solidFill>
              <a:latin typeface="Montserrat"/>
              <a:ea typeface="Montserrat"/>
              <a:cs typeface="Montserrat"/>
              <a:sym typeface="Montserrat"/>
            </a:endParaRPr>
          </a:p>
        </p:txBody>
      </p:sp>
      <p:pic>
        <p:nvPicPr>
          <p:cNvPr id="383" name="Google Shape;383;p33"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4"/>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389" name="Google Shape;389;p34"/>
          <p:cNvSpPr txBox="1"/>
          <p:nvPr/>
        </p:nvSpPr>
        <p:spPr>
          <a:xfrm>
            <a:off x="2202500" y="917625"/>
            <a:ext cx="14355900" cy="27090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chemeClr val="lt1"/>
                </a:solidFill>
                <a:latin typeface="Teko Medium"/>
                <a:ea typeface="Teko Medium"/>
                <a:cs typeface="Teko Medium"/>
                <a:sym typeface="Teko Medium"/>
              </a:rPr>
              <a:t>Sincronización y Gestión de Tareas Asíncronas </a:t>
            </a:r>
            <a:endParaRPr sz="8000"/>
          </a:p>
        </p:txBody>
      </p:sp>
      <p:cxnSp>
        <p:nvCxnSpPr>
          <p:cNvPr id="390" name="Google Shape;390;p34"/>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391" name="Google Shape;391;p34"/>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392" name="Google Shape;392;p34"/>
          <p:cNvSpPr txBox="1"/>
          <p:nvPr/>
        </p:nvSpPr>
        <p:spPr>
          <a:xfrm>
            <a:off x="1083600" y="3429000"/>
            <a:ext cx="16120800" cy="6540300"/>
          </a:xfrm>
          <a:prstGeom prst="rect">
            <a:avLst/>
          </a:prstGeom>
          <a:noFill/>
          <a:ln>
            <a:noFill/>
          </a:ln>
        </p:spPr>
        <p:txBody>
          <a:bodyPr anchorCtr="0" anchor="t" bIns="91425" lIns="91425" spcFirstLastPara="1" rIns="91425" wrap="square" tIns="91425">
            <a:noAutofit/>
          </a:bodyPr>
          <a:lstStyle/>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76186" lvl="0" marL="457200" marR="0" rtl="0" algn="l">
              <a:lnSpc>
                <a:spcPct val="140000"/>
              </a:lnSpc>
              <a:spcBef>
                <a:spcPts val="0"/>
              </a:spcBef>
              <a:spcAft>
                <a:spcPts val="0"/>
              </a:spcAft>
              <a:buClr>
                <a:srgbClr val="6CE5E8"/>
              </a:buClr>
              <a:buSzPts val="3899"/>
              <a:buFont typeface="Teko"/>
              <a:buChar char="●"/>
            </a:pPr>
            <a:r>
              <a:rPr b="1" lang="en-US" sz="3899">
                <a:solidFill>
                  <a:srgbClr val="6CE5E8"/>
                </a:solidFill>
                <a:latin typeface="Teko"/>
                <a:ea typeface="Teko"/>
                <a:cs typeface="Teko"/>
                <a:sym typeface="Teko"/>
              </a:rPr>
              <a:t>Corrutinas</a:t>
            </a:r>
            <a:r>
              <a:rPr lang="en-US" sz="3000">
                <a:solidFill>
                  <a:srgbClr val="60B3DD"/>
                </a:solidFill>
                <a:latin typeface="Montserrat"/>
                <a:ea typeface="Montserrat"/>
                <a:cs typeface="Montserrat"/>
                <a:sym typeface="Montserrat"/>
              </a:rPr>
              <a:t>:permiten pausar la ejecución de un bloque de código y reanudarlo en el siguiente frame o después de un tiempo determinado, sin detener el resto del programa</a:t>
            </a:r>
            <a:endParaRPr sz="30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476186" lvl="0" marL="457200" marR="0" rtl="0" algn="l">
              <a:lnSpc>
                <a:spcPct val="140000"/>
              </a:lnSpc>
              <a:spcBef>
                <a:spcPts val="0"/>
              </a:spcBef>
              <a:spcAft>
                <a:spcPts val="0"/>
              </a:spcAft>
              <a:buClr>
                <a:srgbClr val="6CE5E8"/>
              </a:buClr>
              <a:buSzPts val="3899"/>
              <a:buFont typeface="Teko"/>
              <a:buChar char="●"/>
            </a:pPr>
            <a:r>
              <a:rPr b="1" lang="en-US" sz="3899">
                <a:solidFill>
                  <a:srgbClr val="6CE5E8"/>
                </a:solidFill>
                <a:latin typeface="Teko"/>
                <a:ea typeface="Teko"/>
                <a:cs typeface="Teko"/>
                <a:sym typeface="Teko"/>
              </a:rPr>
              <a:t>Task</a:t>
            </a:r>
            <a:r>
              <a:rPr lang="en-US" sz="3000">
                <a:solidFill>
                  <a:srgbClr val="60B3DD"/>
                </a:solidFill>
                <a:latin typeface="Montserrat"/>
                <a:ea typeface="Montserrat"/>
                <a:cs typeface="Montserrat"/>
                <a:sym typeface="Montserrat"/>
              </a:rPr>
              <a:t>: permiten ejecutar operaciones de manera asíncrona fuera del hilo principal, lo que es especialmente útil para tareas intensivas en procesamiento que pueden bloquear el juego si se ejecutan en el hilo principal.</a:t>
            </a:r>
            <a:endParaRPr sz="30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a:p>
            <a:pPr indent="0" lvl="0" marL="457200" marR="0" rtl="0" algn="l">
              <a:lnSpc>
                <a:spcPct val="140000"/>
              </a:lnSpc>
              <a:spcBef>
                <a:spcPts val="0"/>
              </a:spcBef>
              <a:spcAft>
                <a:spcPts val="0"/>
              </a:spcAft>
              <a:buNone/>
            </a:pPr>
            <a:r>
              <a:t/>
            </a:r>
            <a:endParaRPr sz="3000">
              <a:solidFill>
                <a:srgbClr val="60B3DD"/>
              </a:solidFill>
              <a:latin typeface="Montserrat"/>
              <a:ea typeface="Montserrat"/>
              <a:cs typeface="Montserrat"/>
              <a:sym typeface="Montserrat"/>
            </a:endParaRPr>
          </a:p>
        </p:txBody>
      </p:sp>
      <p:pic>
        <p:nvPicPr>
          <p:cNvPr id="393" name="Google Shape;393;p34" title="File:Unity 2021.svg - Wikimedia Commons">
            <a:hlinkClick r:id="rId4"/>
          </p:cNvPr>
          <p:cNvPicPr preferRelativeResize="0"/>
          <p:nvPr/>
        </p:nvPicPr>
        <p:blipFill>
          <a:blip r:embed="rId5">
            <a:alphaModFix/>
          </a:blip>
          <a:stretch>
            <a:fillRect/>
          </a:stretch>
        </p:blipFill>
        <p:spPr>
          <a:xfrm>
            <a:off x="15131375" y="442775"/>
            <a:ext cx="2762100" cy="1016700"/>
          </a:xfrm>
          <a:prstGeom prst="roundRect">
            <a:avLst>
              <a:gd fmla="val 16667" name="adj"/>
            </a:avLst>
          </a:prstGeom>
          <a:solidFill>
            <a:srgbClr val="132E57">
              <a:alpha val="80000"/>
            </a:srgbClr>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5"/>
          <p:cNvPicPr preferRelativeResize="0"/>
          <p:nvPr/>
        </p:nvPicPr>
        <p:blipFill rotWithShape="1">
          <a:blip r:embed="rId3">
            <a:alphaModFix/>
          </a:blip>
          <a:srcRect b="21874" l="0" r="0" t="21875"/>
          <a:stretch/>
        </p:blipFill>
        <p:spPr>
          <a:xfrm>
            <a:off x="0" y="0"/>
            <a:ext cx="18288000" cy="10287000"/>
          </a:xfrm>
          <a:prstGeom prst="rect">
            <a:avLst/>
          </a:prstGeom>
          <a:noFill/>
          <a:ln>
            <a:noFill/>
          </a:ln>
        </p:spPr>
      </p:pic>
      <p:grpSp>
        <p:nvGrpSpPr>
          <p:cNvPr id="399" name="Google Shape;399;p35"/>
          <p:cNvGrpSpPr/>
          <p:nvPr/>
        </p:nvGrpSpPr>
        <p:grpSpPr>
          <a:xfrm>
            <a:off x="527634" y="2274788"/>
            <a:ext cx="17415540" cy="6436850"/>
            <a:chOff x="0" y="-38100"/>
            <a:chExt cx="4586809" cy="1695302"/>
          </a:xfrm>
        </p:grpSpPr>
        <p:sp>
          <p:nvSpPr>
            <p:cNvPr id="400" name="Google Shape;400;p35"/>
            <p:cNvSpPr/>
            <p:nvPr/>
          </p:nvSpPr>
          <p:spPr>
            <a:xfrm>
              <a:off x="0" y="0"/>
              <a:ext cx="4586809" cy="1657202"/>
            </a:xfrm>
            <a:custGeom>
              <a:rect b="b" l="l" r="r" t="t"/>
              <a:pathLst>
                <a:path extrusionOk="0" h="1657202" w="4586809">
                  <a:moveTo>
                    <a:pt x="0" y="0"/>
                  </a:moveTo>
                  <a:lnTo>
                    <a:pt x="4586809" y="0"/>
                  </a:lnTo>
                  <a:lnTo>
                    <a:pt x="4586809" y="1657202"/>
                  </a:lnTo>
                  <a:lnTo>
                    <a:pt x="0" y="1657202"/>
                  </a:lnTo>
                  <a:close/>
                </a:path>
              </a:pathLst>
            </a:custGeom>
            <a:solidFill>
              <a:srgbClr val="41B8D5"/>
            </a:solidFill>
            <a:ln>
              <a:noFill/>
            </a:ln>
          </p:spPr>
        </p:sp>
        <p:sp>
          <p:nvSpPr>
            <p:cNvPr id="401" name="Google Shape;401;p3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p35"/>
          <p:cNvGrpSpPr/>
          <p:nvPr/>
        </p:nvGrpSpPr>
        <p:grpSpPr>
          <a:xfrm>
            <a:off x="527634" y="2122387"/>
            <a:ext cx="17221261" cy="6436892"/>
            <a:chOff x="0" y="-38100"/>
            <a:chExt cx="4535611" cy="1695302"/>
          </a:xfrm>
        </p:grpSpPr>
        <p:sp>
          <p:nvSpPr>
            <p:cNvPr id="403" name="Google Shape;403;p35"/>
            <p:cNvSpPr/>
            <p:nvPr/>
          </p:nvSpPr>
          <p:spPr>
            <a:xfrm>
              <a:off x="0" y="0"/>
              <a:ext cx="4535611" cy="1657202"/>
            </a:xfrm>
            <a:custGeom>
              <a:rect b="b" l="l" r="r" t="t"/>
              <a:pathLst>
                <a:path extrusionOk="0" h="1657202" w="4535611">
                  <a:moveTo>
                    <a:pt x="0" y="0"/>
                  </a:moveTo>
                  <a:lnTo>
                    <a:pt x="4535611" y="0"/>
                  </a:lnTo>
                  <a:lnTo>
                    <a:pt x="4535611" y="1657202"/>
                  </a:lnTo>
                  <a:lnTo>
                    <a:pt x="0" y="1657202"/>
                  </a:lnTo>
                  <a:close/>
                </a:path>
              </a:pathLst>
            </a:custGeom>
            <a:solidFill>
              <a:srgbClr val="000000"/>
            </a:solidFill>
            <a:ln>
              <a:noFill/>
            </a:ln>
          </p:spPr>
        </p:sp>
        <p:sp>
          <p:nvSpPr>
            <p:cNvPr id="404" name="Google Shape;404;p3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5" name="Google Shape;405;p35"/>
          <p:cNvSpPr txBox="1"/>
          <p:nvPr/>
        </p:nvSpPr>
        <p:spPr>
          <a:xfrm>
            <a:off x="1912875" y="2501850"/>
            <a:ext cx="7905900" cy="1854300"/>
          </a:xfrm>
          <a:prstGeom prst="rect">
            <a:avLst/>
          </a:prstGeom>
          <a:noFill/>
          <a:ln>
            <a:noFill/>
          </a:ln>
          <a:effectLst>
            <a:outerShdw blurRad="828675" rotWithShape="0" algn="bl" dir="660000" dist="19050">
              <a:srgbClr val="6CE5E8">
                <a:alpha val="95000"/>
              </a:srgbClr>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2046">
                <a:solidFill>
                  <a:schemeClr val="lt1"/>
                </a:solidFill>
                <a:latin typeface="Teko Medium"/>
                <a:ea typeface="Teko Medium"/>
                <a:cs typeface="Teko Medium"/>
                <a:sym typeface="Teko Medium"/>
              </a:rPr>
              <a:t>Wimee ‘s World</a:t>
            </a:r>
            <a:endParaRPr/>
          </a:p>
        </p:txBody>
      </p:sp>
      <p:sp>
        <p:nvSpPr>
          <p:cNvPr id="406" name="Google Shape;406;p35"/>
          <p:cNvSpPr txBox="1"/>
          <p:nvPr/>
        </p:nvSpPr>
        <p:spPr>
          <a:xfrm>
            <a:off x="10799350" y="3013799"/>
            <a:ext cx="5807700" cy="192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Montserrat"/>
                <a:ea typeface="Montserrat"/>
                <a:cs typeface="Montserrat"/>
                <a:sym typeface="Montserrat"/>
              </a:rPr>
              <a:t>Nace de la idea de una aplicación interactiva y educativa para niños, basada en el conocido personaje de youtube.</a:t>
            </a:r>
            <a:endParaRPr/>
          </a:p>
        </p:txBody>
      </p:sp>
      <p:sp>
        <p:nvSpPr>
          <p:cNvPr id="407" name="Google Shape;407;p35"/>
          <p:cNvSpPr txBox="1"/>
          <p:nvPr/>
        </p:nvSpPr>
        <p:spPr>
          <a:xfrm>
            <a:off x="10868952" y="5834725"/>
            <a:ext cx="6564000" cy="1920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Montserrat"/>
                <a:ea typeface="Montserrat"/>
                <a:cs typeface="Montserrat"/>
                <a:sym typeface="Montserrat"/>
              </a:rPr>
              <a:t>La </a:t>
            </a:r>
            <a:r>
              <a:rPr lang="en-US" sz="2400">
                <a:solidFill>
                  <a:srgbClr val="FFFFFF"/>
                </a:solidFill>
                <a:latin typeface="Montserrat"/>
                <a:ea typeface="Montserrat"/>
                <a:cs typeface="Montserrat"/>
                <a:sym typeface="Montserrat"/>
              </a:rPr>
              <a:t>aplicación</a:t>
            </a:r>
            <a:r>
              <a:rPr lang="en-US" sz="2400">
                <a:solidFill>
                  <a:srgbClr val="FFFFFF"/>
                </a:solidFill>
                <a:latin typeface="Montserrat"/>
                <a:ea typeface="Montserrat"/>
                <a:cs typeface="Montserrat"/>
                <a:sym typeface="Montserrat"/>
              </a:rPr>
              <a:t> </a:t>
            </a:r>
            <a:r>
              <a:rPr lang="en-US" sz="2400">
                <a:solidFill>
                  <a:srgbClr val="FFFFFF"/>
                </a:solidFill>
                <a:latin typeface="Montserrat"/>
                <a:ea typeface="Montserrat"/>
                <a:cs typeface="Montserrat"/>
                <a:sym typeface="Montserrat"/>
              </a:rPr>
              <a:t>está</a:t>
            </a:r>
            <a:r>
              <a:rPr lang="en-US" sz="2400">
                <a:solidFill>
                  <a:srgbClr val="FFFFFF"/>
                </a:solidFill>
                <a:latin typeface="Montserrat"/>
                <a:ea typeface="Montserrat"/>
                <a:cs typeface="Montserrat"/>
                <a:sym typeface="Montserrat"/>
              </a:rPr>
              <a:t> </a:t>
            </a:r>
            <a:r>
              <a:rPr lang="en-US" sz="2400">
                <a:solidFill>
                  <a:srgbClr val="FFFFFF"/>
                </a:solidFill>
                <a:latin typeface="Montserrat"/>
                <a:ea typeface="Montserrat"/>
                <a:cs typeface="Montserrat"/>
                <a:sym typeface="Montserrat"/>
              </a:rPr>
              <a:t>desarrollada</a:t>
            </a:r>
            <a:r>
              <a:rPr lang="en-US" sz="2400">
                <a:solidFill>
                  <a:srgbClr val="FFFFFF"/>
                </a:solidFill>
                <a:latin typeface="Montserrat"/>
                <a:ea typeface="Montserrat"/>
                <a:cs typeface="Montserrat"/>
                <a:sym typeface="Montserrat"/>
              </a:rPr>
              <a:t> en un </a:t>
            </a:r>
            <a:r>
              <a:rPr lang="en-US" sz="2400">
                <a:solidFill>
                  <a:srgbClr val="FFFFFF"/>
                </a:solidFill>
                <a:latin typeface="Montserrat"/>
                <a:ea typeface="Montserrat"/>
                <a:cs typeface="Montserrat"/>
                <a:sym typeface="Montserrat"/>
              </a:rPr>
              <a:t>entorno</a:t>
            </a:r>
            <a:r>
              <a:rPr lang="en-US" sz="2400">
                <a:solidFill>
                  <a:srgbClr val="FFFFFF"/>
                </a:solidFill>
                <a:latin typeface="Montserrat"/>
                <a:ea typeface="Montserrat"/>
                <a:cs typeface="Montserrat"/>
                <a:sym typeface="Montserrat"/>
              </a:rPr>
              <a:t> 3D de unity que  permite mediante chat  una </a:t>
            </a:r>
            <a:r>
              <a:rPr lang="en-US" sz="2400">
                <a:solidFill>
                  <a:srgbClr val="FFFFFF"/>
                </a:solidFill>
                <a:latin typeface="Montserrat"/>
                <a:ea typeface="Montserrat"/>
                <a:cs typeface="Montserrat"/>
                <a:sym typeface="Montserrat"/>
              </a:rPr>
              <a:t>interacción</a:t>
            </a:r>
            <a:r>
              <a:rPr lang="en-US" sz="2400">
                <a:solidFill>
                  <a:srgbClr val="FFFFFF"/>
                </a:solidFill>
                <a:latin typeface="Montserrat"/>
                <a:ea typeface="Montserrat"/>
                <a:cs typeface="Montserrat"/>
                <a:sym typeface="Montserrat"/>
              </a:rPr>
              <a:t> con una inteligencia artificial adaptada para niños.</a:t>
            </a:r>
            <a:endParaRPr/>
          </a:p>
        </p:txBody>
      </p:sp>
      <p:cxnSp>
        <p:nvCxnSpPr>
          <p:cNvPr id="408" name="Google Shape;408;p35"/>
          <p:cNvCxnSpPr/>
          <p:nvPr/>
        </p:nvCxnSpPr>
        <p:spPr>
          <a:xfrm rot="-17009">
            <a:off x="10869070" y="5384569"/>
            <a:ext cx="18288144" cy="0"/>
          </a:xfrm>
          <a:prstGeom prst="straightConnector1">
            <a:avLst/>
          </a:prstGeom>
          <a:noFill/>
          <a:ln cap="flat" cmpd="sng" w="57150">
            <a:solidFill>
              <a:srgbClr val="41B8D5"/>
            </a:solidFill>
            <a:prstDash val="solid"/>
            <a:round/>
            <a:headEnd len="sm" w="sm" type="none"/>
            <a:tailEnd len="sm" w="sm" type="none"/>
          </a:ln>
        </p:spPr>
      </p:cxnSp>
      <p:pic>
        <p:nvPicPr>
          <p:cNvPr id="409" name="Google Shape;409;p35"/>
          <p:cNvPicPr preferRelativeResize="0"/>
          <p:nvPr/>
        </p:nvPicPr>
        <p:blipFill rotWithShape="1">
          <a:blip r:embed="rId4">
            <a:alphaModFix/>
          </a:blip>
          <a:srcRect b="-1099" l="0" r="0" t="1100"/>
          <a:stretch/>
        </p:blipFill>
        <p:spPr>
          <a:xfrm>
            <a:off x="3939825" y="4356150"/>
            <a:ext cx="3638700" cy="36387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6"/>
          <p:cNvPicPr preferRelativeResize="0"/>
          <p:nvPr/>
        </p:nvPicPr>
        <p:blipFill rotWithShape="1">
          <a:blip r:embed="rId3">
            <a:alphaModFix/>
          </a:blip>
          <a:srcRect b="19" l="0" r="0" t="9"/>
          <a:stretch/>
        </p:blipFill>
        <p:spPr>
          <a:xfrm>
            <a:off x="0" y="0"/>
            <a:ext cx="18288002" cy="10286999"/>
          </a:xfrm>
          <a:prstGeom prst="rect">
            <a:avLst/>
          </a:prstGeom>
          <a:noFill/>
          <a:ln>
            <a:noFill/>
          </a:ln>
        </p:spPr>
      </p:pic>
      <p:sp>
        <p:nvSpPr>
          <p:cNvPr id="415" name="Google Shape;415;p36"/>
          <p:cNvSpPr/>
          <p:nvPr/>
        </p:nvSpPr>
        <p:spPr>
          <a:xfrm>
            <a:off x="4370000" y="2172275"/>
            <a:ext cx="9548100" cy="5607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16" name="Google Shape;416;p36"/>
          <p:cNvCxnSpPr/>
          <p:nvPr/>
        </p:nvCxnSpPr>
        <p:spPr>
          <a:xfrm rot="-5400000">
            <a:off x="7236074" y="10190610"/>
            <a:ext cx="3758700" cy="0"/>
          </a:xfrm>
          <a:prstGeom prst="straightConnector1">
            <a:avLst/>
          </a:prstGeom>
          <a:noFill/>
          <a:ln cap="flat" cmpd="sng" w="57150">
            <a:solidFill>
              <a:srgbClr val="41B8D5"/>
            </a:solidFill>
            <a:prstDash val="solid"/>
            <a:round/>
            <a:headEnd len="sm" w="sm" type="none"/>
            <a:tailEnd len="sm" w="sm" type="none"/>
          </a:ln>
        </p:spPr>
      </p:cxnSp>
      <p:sp>
        <p:nvSpPr>
          <p:cNvPr id="417" name="Google Shape;417;p36"/>
          <p:cNvSpPr txBox="1"/>
          <p:nvPr/>
        </p:nvSpPr>
        <p:spPr>
          <a:xfrm>
            <a:off x="3062618" y="1802527"/>
            <a:ext cx="3085741" cy="32304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8" name="Google Shape;418;p36"/>
          <p:cNvSpPr txBox="1"/>
          <p:nvPr/>
        </p:nvSpPr>
        <p:spPr>
          <a:xfrm>
            <a:off x="6395275" y="4240325"/>
            <a:ext cx="54135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60B3DD"/>
                </a:solidFill>
                <a:latin typeface="Teko Medium"/>
                <a:ea typeface="Teko Medium"/>
                <a:cs typeface="Teko Medium"/>
                <a:sym typeface="Teko Medium"/>
              </a:rPr>
              <a:t>Editor de Unity</a:t>
            </a:r>
            <a:endParaRPr/>
          </a:p>
        </p:txBody>
      </p:sp>
      <p:grpSp>
        <p:nvGrpSpPr>
          <p:cNvPr id="419" name="Google Shape;419;p36"/>
          <p:cNvGrpSpPr/>
          <p:nvPr/>
        </p:nvGrpSpPr>
        <p:grpSpPr>
          <a:xfrm>
            <a:off x="8244455" y="2738423"/>
            <a:ext cx="395362" cy="397134"/>
            <a:chOff x="1813" y="0"/>
            <a:chExt cx="809173" cy="812800"/>
          </a:xfrm>
        </p:grpSpPr>
        <p:sp>
          <p:nvSpPr>
            <p:cNvPr id="420" name="Google Shape;420;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36"/>
          <p:cNvGrpSpPr/>
          <p:nvPr/>
        </p:nvGrpSpPr>
        <p:grpSpPr>
          <a:xfrm>
            <a:off x="8946315" y="2738423"/>
            <a:ext cx="395362" cy="397134"/>
            <a:chOff x="1813" y="0"/>
            <a:chExt cx="809173" cy="812800"/>
          </a:xfrm>
        </p:grpSpPr>
        <p:sp>
          <p:nvSpPr>
            <p:cNvPr id="423" name="Google Shape;423;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36"/>
          <p:cNvGrpSpPr/>
          <p:nvPr/>
        </p:nvGrpSpPr>
        <p:grpSpPr>
          <a:xfrm>
            <a:off x="9648175" y="2738423"/>
            <a:ext cx="395362" cy="397134"/>
            <a:chOff x="1813" y="0"/>
            <a:chExt cx="809173" cy="812800"/>
          </a:xfrm>
        </p:grpSpPr>
        <p:sp>
          <p:nvSpPr>
            <p:cNvPr id="426" name="Google Shape;426;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8" name="Google Shape;428;p36"/>
          <p:cNvCxnSpPr/>
          <p:nvPr/>
        </p:nvCxnSpPr>
        <p:spPr>
          <a:xfrm>
            <a:off x="-752228" y="4975931"/>
            <a:ext cx="4742700" cy="0"/>
          </a:xfrm>
          <a:prstGeom prst="straightConnector1">
            <a:avLst/>
          </a:prstGeom>
          <a:noFill/>
          <a:ln cap="flat" cmpd="sng" w="57150">
            <a:solidFill>
              <a:srgbClr val="41B8D5"/>
            </a:solidFill>
            <a:prstDash val="solid"/>
            <a:round/>
            <a:headEnd len="sm" w="sm" type="none"/>
            <a:tailEnd len="sm" w="sm" type="none"/>
          </a:ln>
        </p:spPr>
      </p:cxnSp>
      <p:cxnSp>
        <p:nvCxnSpPr>
          <p:cNvPr id="429" name="Google Shape;429;p36"/>
          <p:cNvCxnSpPr/>
          <p:nvPr/>
        </p:nvCxnSpPr>
        <p:spPr>
          <a:xfrm rot="-5400000">
            <a:off x="7236074" y="39263"/>
            <a:ext cx="3758700" cy="0"/>
          </a:xfrm>
          <a:prstGeom prst="straightConnector1">
            <a:avLst/>
          </a:prstGeom>
          <a:noFill/>
          <a:ln cap="flat" cmpd="sng" w="57150">
            <a:solidFill>
              <a:srgbClr val="41B8D5"/>
            </a:solidFill>
            <a:prstDash val="solid"/>
            <a:round/>
            <a:headEnd len="sm" w="sm" type="none"/>
            <a:tailEnd len="sm" w="sm" type="none"/>
          </a:ln>
        </p:spPr>
      </p:cxnSp>
      <p:cxnSp>
        <p:nvCxnSpPr>
          <p:cNvPr id="430" name="Google Shape;430;p36"/>
          <p:cNvCxnSpPr/>
          <p:nvPr/>
        </p:nvCxnSpPr>
        <p:spPr>
          <a:xfrm rot="20028">
            <a:off x="14213529" y="4933034"/>
            <a:ext cx="4891883"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7"/>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sp>
        <p:nvSpPr>
          <p:cNvPr id="436" name="Google Shape;436;p37"/>
          <p:cNvSpPr txBox="1"/>
          <p:nvPr/>
        </p:nvSpPr>
        <p:spPr>
          <a:xfrm>
            <a:off x="5618824" y="3843195"/>
            <a:ext cx="7135200" cy="1847100"/>
          </a:xfrm>
          <a:prstGeom prst="rect">
            <a:avLst/>
          </a:prstGeom>
          <a:noFill/>
          <a:ln>
            <a:noFill/>
          </a:ln>
          <a:effectLst>
            <a:outerShdw blurRad="828675" rotWithShape="0" algn="bl" dir="1020000" dist="19050">
              <a:srgbClr val="6CE5E8">
                <a:alpha val="94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2000" u="none" cap="none" strike="noStrike">
                <a:solidFill>
                  <a:schemeClr val="lt1"/>
                </a:solidFill>
                <a:latin typeface="Teko Medium"/>
                <a:ea typeface="Teko Medium"/>
                <a:cs typeface="Teko Medium"/>
                <a:sym typeface="Teko Medium"/>
              </a:rPr>
              <a:t>THANK YOU!</a:t>
            </a:r>
            <a:endParaRPr/>
          </a:p>
        </p:txBody>
      </p:sp>
      <p:cxnSp>
        <p:nvCxnSpPr>
          <p:cNvPr id="437" name="Google Shape;437;p37"/>
          <p:cNvCxnSpPr/>
          <p:nvPr/>
        </p:nvCxnSpPr>
        <p:spPr>
          <a:xfrm rot="-5412670">
            <a:off x="5334377" y="-1359699"/>
            <a:ext cx="7534326" cy="0"/>
          </a:xfrm>
          <a:prstGeom prst="straightConnector1">
            <a:avLst/>
          </a:prstGeom>
          <a:noFill/>
          <a:ln cap="flat" cmpd="sng" w="57150">
            <a:solidFill>
              <a:srgbClr val="41B8D5"/>
            </a:solidFill>
            <a:prstDash val="solid"/>
            <a:round/>
            <a:headEnd len="sm" w="sm" type="none"/>
            <a:tailEnd len="sm" w="sm" type="none"/>
          </a:ln>
        </p:spPr>
      </p:cxnSp>
      <p:cxnSp>
        <p:nvCxnSpPr>
          <p:cNvPr id="438" name="Google Shape;438;p37"/>
          <p:cNvCxnSpPr/>
          <p:nvPr/>
        </p:nvCxnSpPr>
        <p:spPr>
          <a:xfrm rot="-5412670">
            <a:off x="5376837" y="11596567"/>
            <a:ext cx="7534326" cy="0"/>
          </a:xfrm>
          <a:prstGeom prst="straightConnector1">
            <a:avLst/>
          </a:prstGeom>
          <a:noFill/>
          <a:ln cap="flat" cmpd="sng" w="57150">
            <a:solidFill>
              <a:srgbClr val="41B8D5"/>
            </a:solidFill>
            <a:prstDash val="solid"/>
            <a:round/>
            <a:headEnd len="sm" w="sm" type="none"/>
            <a:tailEnd len="sm" w="sm" type="none"/>
          </a:ln>
        </p:spPr>
      </p:cxnSp>
      <p:cxnSp>
        <p:nvCxnSpPr>
          <p:cNvPr id="439" name="Google Shape;439;p37"/>
          <p:cNvCxnSpPr/>
          <p:nvPr/>
        </p:nvCxnSpPr>
        <p:spPr>
          <a:xfrm>
            <a:off x="-2738463" y="4681395"/>
            <a:ext cx="7534326" cy="0"/>
          </a:xfrm>
          <a:prstGeom prst="straightConnector1">
            <a:avLst/>
          </a:prstGeom>
          <a:noFill/>
          <a:ln cap="flat" cmpd="sng" w="57150">
            <a:solidFill>
              <a:srgbClr val="41B8D5"/>
            </a:solidFill>
            <a:prstDash val="solid"/>
            <a:round/>
            <a:headEnd len="sm" w="sm" type="none"/>
            <a:tailEnd len="sm" w="sm" type="none"/>
          </a:ln>
        </p:spPr>
      </p:cxnSp>
      <p:cxnSp>
        <p:nvCxnSpPr>
          <p:cNvPr id="440" name="Google Shape;440;p37"/>
          <p:cNvCxnSpPr/>
          <p:nvPr/>
        </p:nvCxnSpPr>
        <p:spPr>
          <a:xfrm>
            <a:off x="13492137" y="4624245"/>
            <a:ext cx="7534326"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5"/>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138" name="Google Shape;138;p15"/>
          <p:cNvSpPr txBox="1"/>
          <p:nvPr/>
        </p:nvSpPr>
        <p:spPr>
          <a:xfrm>
            <a:off x="179925" y="2003400"/>
            <a:ext cx="8366700" cy="6280200"/>
          </a:xfrm>
          <a:prstGeom prst="rect">
            <a:avLst/>
          </a:prstGeom>
          <a:noFill/>
          <a:ln>
            <a:noFill/>
          </a:ln>
          <a:effectLst>
            <a:outerShdw blurRad="842963" rotWithShape="0" algn="bl" dir="1080000" dist="3810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Compatibilidad con las plataformas</a:t>
            </a:r>
            <a:endParaRPr/>
          </a:p>
        </p:txBody>
      </p:sp>
      <p:pic>
        <p:nvPicPr>
          <p:cNvPr id="139" name="Google Shape;139;p15"/>
          <p:cNvPicPr preferRelativeResize="0"/>
          <p:nvPr/>
        </p:nvPicPr>
        <p:blipFill>
          <a:blip r:embed="rId4">
            <a:alphaModFix/>
          </a:blip>
          <a:stretch>
            <a:fillRect/>
          </a:stretch>
        </p:blipFill>
        <p:spPr>
          <a:xfrm>
            <a:off x="9190225" y="2548287"/>
            <a:ext cx="9227400" cy="5190424"/>
          </a:xfrm>
          <a:prstGeom prst="rect">
            <a:avLst/>
          </a:prstGeom>
          <a:noFill/>
          <a:ln>
            <a:noFill/>
          </a:ln>
        </p:spPr>
      </p:pic>
      <p:grpSp>
        <p:nvGrpSpPr>
          <p:cNvPr id="140" name="Google Shape;140;p15"/>
          <p:cNvGrpSpPr/>
          <p:nvPr/>
        </p:nvGrpSpPr>
        <p:grpSpPr>
          <a:xfrm>
            <a:off x="14866004" y="6140576"/>
            <a:ext cx="10980410" cy="11029628"/>
            <a:chOff x="1813" y="0"/>
            <a:chExt cx="809173" cy="812800"/>
          </a:xfrm>
        </p:grpSpPr>
        <p:sp>
          <p:nvSpPr>
            <p:cNvPr id="141" name="Google Shape;141;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15"/>
          <p:cNvGrpSpPr/>
          <p:nvPr/>
        </p:nvGrpSpPr>
        <p:grpSpPr>
          <a:xfrm>
            <a:off x="-1173901" y="-1098156"/>
            <a:ext cx="3452997" cy="3468475"/>
            <a:chOff x="1813" y="0"/>
            <a:chExt cx="809173" cy="812800"/>
          </a:xfrm>
        </p:grpSpPr>
        <p:sp>
          <p:nvSpPr>
            <p:cNvPr id="144" name="Google Shape;144;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2" presetSubtype="2">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6"/>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sp>
        <p:nvSpPr>
          <p:cNvPr id="151" name="Google Shape;151;p16"/>
          <p:cNvSpPr txBox="1"/>
          <p:nvPr/>
        </p:nvSpPr>
        <p:spPr>
          <a:xfrm>
            <a:off x="13260616" y="1232588"/>
            <a:ext cx="3998700" cy="369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60B3DD"/>
                </a:solidFill>
                <a:latin typeface="Montserrat"/>
                <a:ea typeface="Montserrat"/>
                <a:cs typeface="Montserrat"/>
                <a:sym typeface="Montserrat"/>
              </a:rPr>
              <a:t>Plataformas </a:t>
            </a:r>
            <a:r>
              <a:rPr lang="en-US" sz="2399">
                <a:solidFill>
                  <a:srgbClr val="60B3DD"/>
                </a:solidFill>
                <a:latin typeface="Montserrat"/>
                <a:ea typeface="Montserrat"/>
                <a:cs typeface="Montserrat"/>
                <a:sym typeface="Montserrat"/>
              </a:rPr>
              <a:t>móviles</a:t>
            </a:r>
            <a:endParaRPr/>
          </a:p>
        </p:txBody>
      </p:sp>
      <p:sp>
        <p:nvSpPr>
          <p:cNvPr id="152" name="Google Shape;152;p16"/>
          <p:cNvSpPr txBox="1"/>
          <p:nvPr/>
        </p:nvSpPr>
        <p:spPr>
          <a:xfrm>
            <a:off x="13260616" y="5958928"/>
            <a:ext cx="39987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60B3DD"/>
                </a:solidFill>
                <a:latin typeface="Montserrat"/>
                <a:ea typeface="Montserrat"/>
                <a:cs typeface="Montserrat"/>
                <a:sym typeface="Montserrat"/>
              </a:rPr>
              <a:t>Plataformas de juego en ordenador</a:t>
            </a:r>
            <a:r>
              <a:rPr b="0" i="0" lang="en-US" sz="2399" u="none" cap="none" strike="noStrike">
                <a:solidFill>
                  <a:srgbClr val="60B3DD"/>
                </a:solidFill>
                <a:latin typeface="Montserrat"/>
                <a:ea typeface="Montserrat"/>
                <a:cs typeface="Montserrat"/>
                <a:sym typeface="Montserrat"/>
              </a:rPr>
              <a:t>. </a:t>
            </a:r>
            <a:endParaRPr/>
          </a:p>
        </p:txBody>
      </p:sp>
      <p:sp>
        <p:nvSpPr>
          <p:cNvPr id="153" name="Google Shape;153;p16"/>
          <p:cNvSpPr txBox="1"/>
          <p:nvPr/>
        </p:nvSpPr>
        <p:spPr>
          <a:xfrm>
            <a:off x="13260616" y="3474764"/>
            <a:ext cx="3998700" cy="1188000"/>
          </a:xfrm>
          <a:prstGeom prst="rect">
            <a:avLst/>
          </a:prstGeom>
          <a:noFill/>
          <a:ln>
            <a:noFill/>
          </a:ln>
        </p:spPr>
        <p:txBody>
          <a:bodyPr anchorCtr="0" anchor="t" bIns="0" lIns="0" spcFirstLastPara="1" rIns="0" wrap="square" tIns="0">
            <a:spAutoFit/>
          </a:bodyPr>
          <a:lstStyle/>
          <a:p>
            <a:pPr indent="0" lvl="0" marL="0" rtl="0" algn="l">
              <a:lnSpc>
                <a:spcPct val="140016"/>
              </a:lnSpc>
              <a:spcBef>
                <a:spcPts val="0"/>
              </a:spcBef>
              <a:spcAft>
                <a:spcPts val="0"/>
              </a:spcAft>
              <a:buNone/>
            </a:pPr>
            <a:r>
              <a:t/>
            </a:r>
            <a:endParaRPr/>
          </a:p>
          <a:p>
            <a:pPr indent="0" lvl="0" marL="0" marR="0" rtl="0" algn="l">
              <a:lnSpc>
                <a:spcPct val="140016"/>
              </a:lnSpc>
              <a:spcBef>
                <a:spcPts val="0"/>
              </a:spcBef>
              <a:spcAft>
                <a:spcPts val="0"/>
              </a:spcAft>
              <a:buNone/>
            </a:pPr>
            <a:r>
              <a:rPr lang="en-US" sz="2399">
                <a:solidFill>
                  <a:srgbClr val="60B3DD"/>
                </a:solidFill>
                <a:latin typeface="Montserrat"/>
                <a:ea typeface="Montserrat"/>
                <a:cs typeface="Montserrat"/>
                <a:sym typeface="Montserrat"/>
              </a:rPr>
              <a:t>Plataformas de realidad aumentada</a:t>
            </a:r>
            <a:endParaRPr/>
          </a:p>
        </p:txBody>
      </p:sp>
      <p:sp>
        <p:nvSpPr>
          <p:cNvPr id="154" name="Google Shape;154;p16"/>
          <p:cNvSpPr txBox="1"/>
          <p:nvPr/>
        </p:nvSpPr>
        <p:spPr>
          <a:xfrm>
            <a:off x="13260616" y="8443092"/>
            <a:ext cx="3998700" cy="886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399">
                <a:solidFill>
                  <a:srgbClr val="60B3DD"/>
                </a:solidFill>
                <a:latin typeface="Montserrat"/>
                <a:ea typeface="Montserrat"/>
                <a:cs typeface="Montserrat"/>
                <a:sym typeface="Montserrat"/>
              </a:rPr>
              <a:t>Televisores Inteligentes y Sistemas Embebidos</a:t>
            </a:r>
            <a:endParaRPr/>
          </a:p>
        </p:txBody>
      </p:sp>
      <p:pic>
        <p:nvPicPr>
          <p:cNvPr id="155" name="Google Shape;155;p16"/>
          <p:cNvPicPr preferRelativeResize="0"/>
          <p:nvPr/>
        </p:nvPicPr>
        <p:blipFill rotWithShape="1">
          <a:blip r:embed="rId4">
            <a:alphaModFix/>
          </a:blip>
          <a:srcRect b="33106" l="0" r="0" t="33106"/>
          <a:stretch/>
        </p:blipFill>
        <p:spPr>
          <a:xfrm>
            <a:off x="4477800" y="3030636"/>
            <a:ext cx="7731668" cy="1741562"/>
          </a:xfrm>
          <a:prstGeom prst="rect">
            <a:avLst/>
          </a:prstGeom>
          <a:noFill/>
          <a:ln>
            <a:noFill/>
          </a:ln>
        </p:spPr>
      </p:pic>
      <p:pic>
        <p:nvPicPr>
          <p:cNvPr id="156" name="Google Shape;156;p16"/>
          <p:cNvPicPr preferRelativeResize="0"/>
          <p:nvPr/>
        </p:nvPicPr>
        <p:blipFill rotWithShape="1">
          <a:blip r:embed="rId5">
            <a:alphaModFix/>
          </a:blip>
          <a:srcRect b="36175" l="0" r="0" t="11744"/>
          <a:stretch/>
        </p:blipFill>
        <p:spPr>
          <a:xfrm>
            <a:off x="4472875" y="466225"/>
            <a:ext cx="7731674" cy="1902026"/>
          </a:xfrm>
          <a:prstGeom prst="rect">
            <a:avLst/>
          </a:prstGeom>
          <a:noFill/>
          <a:ln>
            <a:noFill/>
          </a:ln>
        </p:spPr>
      </p:pic>
      <p:cxnSp>
        <p:nvCxnSpPr>
          <p:cNvPr id="157" name="Google Shape;157;p16"/>
          <p:cNvCxnSpPr/>
          <p:nvPr/>
        </p:nvCxnSpPr>
        <p:spPr>
          <a:xfrm>
            <a:off x="10836983" y="1388679"/>
            <a:ext cx="2029341" cy="0"/>
          </a:xfrm>
          <a:prstGeom prst="straightConnector1">
            <a:avLst/>
          </a:prstGeom>
          <a:noFill/>
          <a:ln cap="flat" cmpd="sng" w="57150">
            <a:solidFill>
              <a:srgbClr val="41B8D5"/>
            </a:solidFill>
            <a:prstDash val="solid"/>
            <a:round/>
            <a:headEnd len="sm" w="sm" type="none"/>
            <a:tailEnd len="sm" w="sm" type="none"/>
          </a:ln>
        </p:spPr>
      </p:cxnSp>
      <p:cxnSp>
        <p:nvCxnSpPr>
          <p:cNvPr id="158" name="Google Shape;158;p16"/>
          <p:cNvCxnSpPr/>
          <p:nvPr/>
        </p:nvCxnSpPr>
        <p:spPr>
          <a:xfrm>
            <a:off x="10836983" y="3901484"/>
            <a:ext cx="2029341" cy="0"/>
          </a:xfrm>
          <a:prstGeom prst="straightConnector1">
            <a:avLst/>
          </a:prstGeom>
          <a:noFill/>
          <a:ln cap="flat" cmpd="sng" w="57150">
            <a:solidFill>
              <a:srgbClr val="41B8D5"/>
            </a:solidFill>
            <a:prstDash val="solid"/>
            <a:round/>
            <a:headEnd len="sm" w="sm" type="none"/>
            <a:tailEnd len="sm" w="sm" type="none"/>
          </a:ln>
        </p:spPr>
      </p:cxnSp>
      <p:pic>
        <p:nvPicPr>
          <p:cNvPr id="159" name="Google Shape;159;p16"/>
          <p:cNvPicPr preferRelativeResize="0"/>
          <p:nvPr/>
        </p:nvPicPr>
        <p:blipFill rotWithShape="1">
          <a:blip r:embed="rId6">
            <a:alphaModFix/>
          </a:blip>
          <a:srcRect b="33555" l="1210" r="-1209" t="11703"/>
          <a:stretch/>
        </p:blipFill>
        <p:spPr>
          <a:xfrm>
            <a:off x="4482738" y="5434566"/>
            <a:ext cx="7721800" cy="1902025"/>
          </a:xfrm>
          <a:prstGeom prst="rect">
            <a:avLst/>
          </a:prstGeom>
          <a:noFill/>
          <a:ln>
            <a:noFill/>
          </a:ln>
        </p:spPr>
      </p:pic>
      <p:cxnSp>
        <p:nvCxnSpPr>
          <p:cNvPr id="160" name="Google Shape;160;p16"/>
          <p:cNvCxnSpPr/>
          <p:nvPr/>
        </p:nvCxnSpPr>
        <p:spPr>
          <a:xfrm>
            <a:off x="10836983" y="6385648"/>
            <a:ext cx="2029341" cy="0"/>
          </a:xfrm>
          <a:prstGeom prst="straightConnector1">
            <a:avLst/>
          </a:prstGeom>
          <a:noFill/>
          <a:ln cap="flat" cmpd="sng" w="57150">
            <a:solidFill>
              <a:srgbClr val="41B8D5"/>
            </a:solidFill>
            <a:prstDash val="solid"/>
            <a:round/>
            <a:headEnd len="sm" w="sm" type="none"/>
            <a:tailEnd len="sm" w="sm" type="none"/>
          </a:ln>
        </p:spPr>
      </p:cxnSp>
      <p:pic>
        <p:nvPicPr>
          <p:cNvPr id="161" name="Google Shape;161;p16"/>
          <p:cNvPicPr preferRelativeResize="0"/>
          <p:nvPr/>
        </p:nvPicPr>
        <p:blipFill rotWithShape="1">
          <a:blip r:embed="rId7">
            <a:alphaModFix/>
          </a:blip>
          <a:srcRect b="49692" l="0" r="0" t="12085"/>
          <a:stretch/>
        </p:blipFill>
        <p:spPr>
          <a:xfrm>
            <a:off x="4477813" y="7998975"/>
            <a:ext cx="7721800" cy="1556374"/>
          </a:xfrm>
          <a:prstGeom prst="rect">
            <a:avLst/>
          </a:prstGeom>
          <a:noFill/>
          <a:ln>
            <a:noFill/>
          </a:ln>
        </p:spPr>
      </p:pic>
      <p:cxnSp>
        <p:nvCxnSpPr>
          <p:cNvPr id="162" name="Google Shape;162;p16"/>
          <p:cNvCxnSpPr/>
          <p:nvPr/>
        </p:nvCxnSpPr>
        <p:spPr>
          <a:xfrm>
            <a:off x="10836983" y="8869812"/>
            <a:ext cx="2029341"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7"/>
          <p:cNvPicPr preferRelativeResize="0"/>
          <p:nvPr/>
        </p:nvPicPr>
        <p:blipFill rotWithShape="1">
          <a:blip r:embed="rId3">
            <a:alphaModFix/>
          </a:blip>
          <a:srcRect b="27208" l="15652" r="15197" t="20929"/>
          <a:stretch/>
        </p:blipFill>
        <p:spPr>
          <a:xfrm>
            <a:off x="0" y="0"/>
            <a:ext cx="18288000" cy="10287000"/>
          </a:xfrm>
          <a:prstGeom prst="rect">
            <a:avLst/>
          </a:prstGeom>
          <a:noFill/>
          <a:ln>
            <a:noFill/>
          </a:ln>
        </p:spPr>
      </p:pic>
      <p:sp>
        <p:nvSpPr>
          <p:cNvPr id="168" name="Google Shape;168;p17"/>
          <p:cNvSpPr txBox="1"/>
          <p:nvPr/>
        </p:nvSpPr>
        <p:spPr>
          <a:xfrm>
            <a:off x="1028700" y="1195000"/>
            <a:ext cx="11947800" cy="1847100"/>
          </a:xfrm>
          <a:prstGeom prst="rect">
            <a:avLst/>
          </a:prstGeom>
          <a:noFill/>
          <a:ln>
            <a:noFill/>
          </a:ln>
          <a:effectLst>
            <a:outerShdw blurRad="828675" rotWithShape="0" algn="bl" dir="900000" dist="19050">
              <a:srgbClr val="6CE5E8">
                <a:alpha val="95000"/>
              </a:srgb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000">
                <a:solidFill>
                  <a:schemeClr val="lt1"/>
                </a:solidFill>
                <a:latin typeface="Teko Medium"/>
                <a:ea typeface="Teko Medium"/>
                <a:cs typeface="Teko Medium"/>
                <a:sym typeface="Teko Medium"/>
              </a:rPr>
              <a:t>Mayores exponentes</a:t>
            </a:r>
            <a:endParaRPr/>
          </a:p>
        </p:txBody>
      </p:sp>
      <p:sp>
        <p:nvSpPr>
          <p:cNvPr id="169" name="Google Shape;169;p17"/>
          <p:cNvSpPr txBox="1"/>
          <p:nvPr/>
        </p:nvSpPr>
        <p:spPr>
          <a:xfrm>
            <a:off x="1028700" y="2947589"/>
            <a:ext cx="5320800" cy="492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a:solidFill>
                  <a:srgbClr val="FFFFFF"/>
                </a:solidFill>
                <a:latin typeface="Montserrat"/>
                <a:ea typeface="Montserrat"/>
                <a:cs typeface="Montserrat"/>
                <a:sym typeface="Montserrat"/>
              </a:rPr>
              <a:t>En la industria</a:t>
            </a:r>
            <a:r>
              <a:rPr b="0" i="0" lang="en-US" sz="3200" u="none" cap="none" strike="noStrike">
                <a:solidFill>
                  <a:srgbClr val="FFFFFF"/>
                </a:solidFill>
                <a:latin typeface="Montserrat"/>
                <a:ea typeface="Montserrat"/>
                <a:cs typeface="Montserrat"/>
                <a:sym typeface="Montserrat"/>
              </a:rPr>
              <a:t> </a:t>
            </a:r>
            <a:endParaRPr/>
          </a:p>
        </p:txBody>
      </p:sp>
      <p:pic>
        <p:nvPicPr>
          <p:cNvPr id="170" name="Google Shape;170;p17"/>
          <p:cNvPicPr preferRelativeResize="0"/>
          <p:nvPr/>
        </p:nvPicPr>
        <p:blipFill rotWithShape="1">
          <a:blip r:embed="rId4">
            <a:alphaModFix amt="50000"/>
          </a:blip>
          <a:srcRect b="37297" l="0" r="50000" t="0"/>
          <a:stretch/>
        </p:blipFill>
        <p:spPr>
          <a:xfrm>
            <a:off x="10242211" y="-3387401"/>
            <a:ext cx="11118896" cy="9295651"/>
          </a:xfrm>
          <a:prstGeom prst="rect">
            <a:avLst/>
          </a:prstGeom>
          <a:noFill/>
          <a:ln>
            <a:noFill/>
          </a:ln>
        </p:spPr>
      </p:pic>
      <p:cxnSp>
        <p:nvCxnSpPr>
          <p:cNvPr id="171" name="Google Shape;171;p17"/>
          <p:cNvCxnSpPr/>
          <p:nvPr/>
        </p:nvCxnSpPr>
        <p:spPr>
          <a:xfrm rot="-9566">
            <a:off x="11613532" y="2118539"/>
            <a:ext cx="10242340"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pSp>
        <p:nvGrpSpPr>
          <p:cNvPr id="177" name="Google Shape;177;p18"/>
          <p:cNvGrpSpPr/>
          <p:nvPr/>
        </p:nvGrpSpPr>
        <p:grpSpPr>
          <a:xfrm>
            <a:off x="15504455" y="-2281553"/>
            <a:ext cx="4337167" cy="4356608"/>
            <a:chOff x="1813" y="0"/>
            <a:chExt cx="809173" cy="812800"/>
          </a:xfrm>
        </p:grpSpPr>
        <p:sp>
          <p:nvSpPr>
            <p:cNvPr id="178" name="Google Shape;178;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18"/>
          <p:cNvGrpSpPr/>
          <p:nvPr/>
        </p:nvGrpSpPr>
        <p:grpSpPr>
          <a:xfrm>
            <a:off x="-777443" y="-214430"/>
            <a:ext cx="2126830" cy="2136364"/>
            <a:chOff x="1813" y="0"/>
            <a:chExt cx="809173" cy="812800"/>
          </a:xfrm>
        </p:grpSpPr>
        <p:sp>
          <p:nvSpPr>
            <p:cNvPr id="181" name="Google Shape;181;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descr="William and Ari of Team Cherry take you on a brief tour of the Forgotten Crossroads in their upcoming game Hollow Knight." id="183" name="Google Shape;183;p18" title="Hollow Knight - Gameplay Demonstration">
            <a:hlinkClick r:id="rId4"/>
          </p:cNvPr>
          <p:cNvPicPr preferRelativeResize="0"/>
          <p:nvPr/>
        </p:nvPicPr>
        <p:blipFill>
          <a:blip r:embed="rId5">
            <a:alphaModFix/>
          </a:blip>
          <a:stretch>
            <a:fillRect/>
          </a:stretch>
        </p:blipFill>
        <p:spPr>
          <a:xfrm>
            <a:off x="545750" y="505050"/>
            <a:ext cx="7745055" cy="4356600"/>
          </a:xfrm>
          <a:prstGeom prst="rect">
            <a:avLst/>
          </a:prstGeom>
          <a:noFill/>
          <a:ln>
            <a:noFill/>
          </a:ln>
        </p:spPr>
      </p:pic>
      <p:pic>
        <p:nvPicPr>
          <p:cNvPr descr="Take your battles in Escape from Tarkov to the wartorn streets and apartment buildings in this new gameplay trailer.&#10;&#10;&#10;#IGN #Gaming #SummerOfGaming" id="184" name="Google Shape;184;p18" title="Escape from Tarkov - Battle in the Streets Gameplay Trailer | Summer Game Fest 2021">
            <a:hlinkClick r:id="rId6"/>
          </p:cNvPr>
          <p:cNvPicPr preferRelativeResize="0"/>
          <p:nvPr/>
        </p:nvPicPr>
        <p:blipFill>
          <a:blip r:embed="rId7">
            <a:alphaModFix/>
          </a:blip>
          <a:stretch>
            <a:fillRect/>
          </a:stretch>
        </p:blipFill>
        <p:spPr>
          <a:xfrm>
            <a:off x="10459450" y="5762675"/>
            <a:ext cx="7555900" cy="4250200"/>
          </a:xfrm>
          <a:prstGeom prst="rect">
            <a:avLst/>
          </a:prstGeom>
          <a:noFill/>
          <a:ln>
            <a:noFill/>
          </a:ln>
        </p:spPr>
      </p:pic>
      <p:pic>
        <p:nvPicPr>
          <p:cNvPr descr="Ori and the Blind Forest is an action-adventure platformer that combines deep exploratory gameplay with emotional storytelling.&#10;&#10;Join Ori to solve the mysteries of a dying forest while escaping the evil clutches of Kuro, the dark owl.&#10;&#10;Ori and the Blind Forest releases March 11, 2015. " id="185" name="Google Shape;185;p18" title="Ori and the Blind Forest Trailer">
            <a:hlinkClick r:id="rId8"/>
          </p:cNvPr>
          <p:cNvPicPr preferRelativeResize="0"/>
          <p:nvPr/>
        </p:nvPicPr>
        <p:blipFill>
          <a:blip r:embed="rId9">
            <a:alphaModFix/>
          </a:blip>
          <a:stretch>
            <a:fillRect/>
          </a:stretch>
        </p:blipFill>
        <p:spPr>
          <a:xfrm>
            <a:off x="699475" y="5709475"/>
            <a:ext cx="7745050" cy="4356597"/>
          </a:xfrm>
          <a:prstGeom prst="rect">
            <a:avLst/>
          </a:prstGeom>
          <a:noFill/>
          <a:ln>
            <a:noFill/>
          </a:ln>
        </p:spPr>
      </p:pic>
      <p:pic>
        <p:nvPicPr>
          <p:cNvPr descr="Welcome to Natlan, Traveler!&#10;And don't forget to add it to your Xbox wishlist!&#10;#GenshinlmpactXbox #gamescom2024 #Genshingamescom2024&#10;&#10;Chinese Voice-Over Video: https://youtu.be/rjc7BwcSQac&#10;Japanese Voice-Over Video: https://youtu.be/5QUosxuma6E&#10;Korean Voice-Over Video: https://youtu.be/tj-kk2NNc9E&#10;&#10;Download FREE: https://hoyo.link/eP8hFBAL&#10;#GenshinImpact #HoYoverse&#10;&#10;↓ Follow us for the latest news ↓&#10;HoYoLAB: https://hoyo.link/34115CA6&#10;Official Website: https://hoyo.link/b7SCBOAd&#10;Official Community: https://hoyo.link/52uYBBAd&#10;Facebook: https://hoyo.link/77SCB0Ad&#10;Twitter: https://hoyo.link/7bSCBxAd&#10;Twitch: https://hoyo.link/4bSCBFAd&#10;Instagram: https://hoyo.link/a6SCBEAd&#10;Reddit: https://hoyo.link/c1SCBIAd" id="186" name="Google Shape;186;p18" title="Genshin Impact - Natlan Gameplay Trailer｜Gamescom 2024 #GenshinImpact #Natlan #gamescom2024">
            <a:hlinkClick r:id="rId10"/>
          </p:cNvPr>
          <p:cNvPicPr preferRelativeResize="0"/>
          <p:nvPr/>
        </p:nvPicPr>
        <p:blipFill>
          <a:blip r:embed="rId11">
            <a:alphaModFix/>
          </a:blip>
          <a:stretch>
            <a:fillRect/>
          </a:stretch>
        </p:blipFill>
        <p:spPr>
          <a:xfrm>
            <a:off x="9671725" y="505050"/>
            <a:ext cx="7555911" cy="425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9"/>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cxnSp>
        <p:nvCxnSpPr>
          <p:cNvPr id="192" name="Google Shape;192;p19"/>
          <p:cNvCxnSpPr/>
          <p:nvPr/>
        </p:nvCxnSpPr>
        <p:spPr>
          <a:xfrm rot="-5400000">
            <a:off x="7236063" y="10190598"/>
            <a:ext cx="3758723" cy="0"/>
          </a:xfrm>
          <a:prstGeom prst="straightConnector1">
            <a:avLst/>
          </a:prstGeom>
          <a:noFill/>
          <a:ln cap="flat" cmpd="sng" w="57150">
            <a:solidFill>
              <a:srgbClr val="41B8D5"/>
            </a:solidFill>
            <a:prstDash val="solid"/>
            <a:round/>
            <a:headEnd len="sm" w="sm" type="none"/>
            <a:tailEnd len="sm" w="sm" type="none"/>
          </a:ln>
        </p:spPr>
      </p:cxnSp>
      <p:grpSp>
        <p:nvGrpSpPr>
          <p:cNvPr id="193" name="Google Shape;193;p19"/>
          <p:cNvGrpSpPr/>
          <p:nvPr/>
        </p:nvGrpSpPr>
        <p:grpSpPr>
          <a:xfrm>
            <a:off x="3062618" y="1802528"/>
            <a:ext cx="12162764" cy="6537284"/>
            <a:chOff x="0" y="-38100"/>
            <a:chExt cx="3203362" cy="1721754"/>
          </a:xfrm>
        </p:grpSpPr>
        <p:sp>
          <p:nvSpPr>
            <p:cNvPr id="194" name="Google Shape;194;p19"/>
            <p:cNvSpPr/>
            <p:nvPr/>
          </p:nvSpPr>
          <p:spPr>
            <a:xfrm>
              <a:off x="0" y="0"/>
              <a:ext cx="3203362" cy="1683654"/>
            </a:xfrm>
            <a:custGeom>
              <a:rect b="b" l="l" r="r" t="t"/>
              <a:pathLst>
                <a:path extrusionOk="0" h="1683654" w="3203362">
                  <a:moveTo>
                    <a:pt x="0" y="0"/>
                  </a:moveTo>
                  <a:lnTo>
                    <a:pt x="3203362" y="0"/>
                  </a:lnTo>
                  <a:lnTo>
                    <a:pt x="3203362" y="1683654"/>
                  </a:lnTo>
                  <a:lnTo>
                    <a:pt x="0" y="1683654"/>
                  </a:lnTo>
                  <a:close/>
                </a:path>
              </a:pathLst>
            </a:custGeom>
            <a:solidFill>
              <a:srgbClr val="132E57">
                <a:alpha val="80000"/>
              </a:srgbClr>
            </a:solidFill>
            <a:ln>
              <a:noFill/>
            </a:ln>
          </p:spPr>
        </p:sp>
        <p:sp>
          <p:nvSpPr>
            <p:cNvPr id="195" name="Google Shape;195;p1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19"/>
          <p:cNvSpPr txBox="1"/>
          <p:nvPr/>
        </p:nvSpPr>
        <p:spPr>
          <a:xfrm>
            <a:off x="5108600" y="4240363"/>
            <a:ext cx="80709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60B3DD"/>
                </a:solidFill>
                <a:latin typeface="Teko Medium"/>
                <a:ea typeface="Teko Medium"/>
                <a:cs typeface="Teko Medium"/>
                <a:sym typeface="Teko Medium"/>
              </a:rPr>
              <a:t>Como funciona Unity?</a:t>
            </a:r>
            <a:endParaRPr/>
          </a:p>
        </p:txBody>
      </p:sp>
      <p:grpSp>
        <p:nvGrpSpPr>
          <p:cNvPr id="197" name="Google Shape;197;p19"/>
          <p:cNvGrpSpPr/>
          <p:nvPr/>
        </p:nvGrpSpPr>
        <p:grpSpPr>
          <a:xfrm>
            <a:off x="8244455" y="2738423"/>
            <a:ext cx="395370" cy="397142"/>
            <a:chOff x="1813" y="0"/>
            <a:chExt cx="809173" cy="812800"/>
          </a:xfrm>
        </p:grpSpPr>
        <p:sp>
          <p:nvSpPr>
            <p:cNvPr id="198" name="Google Shape;198;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19"/>
          <p:cNvGrpSpPr/>
          <p:nvPr/>
        </p:nvGrpSpPr>
        <p:grpSpPr>
          <a:xfrm>
            <a:off x="8946315" y="2738423"/>
            <a:ext cx="395370" cy="397142"/>
            <a:chOff x="1813" y="0"/>
            <a:chExt cx="809173" cy="812800"/>
          </a:xfrm>
        </p:grpSpPr>
        <p:sp>
          <p:nvSpPr>
            <p:cNvPr id="201" name="Google Shape;201;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19"/>
          <p:cNvGrpSpPr/>
          <p:nvPr/>
        </p:nvGrpSpPr>
        <p:grpSpPr>
          <a:xfrm>
            <a:off x="9648175" y="2738423"/>
            <a:ext cx="395370" cy="397142"/>
            <a:chOff x="1813" y="0"/>
            <a:chExt cx="809173" cy="812800"/>
          </a:xfrm>
        </p:grpSpPr>
        <p:sp>
          <p:nvSpPr>
            <p:cNvPr id="204" name="Google Shape;204;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6" name="Google Shape;206;p19"/>
          <p:cNvCxnSpPr/>
          <p:nvPr/>
        </p:nvCxnSpPr>
        <p:spPr>
          <a:xfrm>
            <a:off x="-752228" y="4975931"/>
            <a:ext cx="4742565" cy="0"/>
          </a:xfrm>
          <a:prstGeom prst="straightConnector1">
            <a:avLst/>
          </a:prstGeom>
          <a:noFill/>
          <a:ln cap="flat" cmpd="sng" w="57150">
            <a:solidFill>
              <a:srgbClr val="41B8D5"/>
            </a:solidFill>
            <a:prstDash val="solid"/>
            <a:round/>
            <a:headEnd len="sm" w="sm" type="none"/>
            <a:tailEnd len="sm" w="sm" type="none"/>
          </a:ln>
        </p:spPr>
      </p:cxnSp>
      <p:cxnSp>
        <p:nvCxnSpPr>
          <p:cNvPr id="207" name="Google Shape;207;p19"/>
          <p:cNvCxnSpPr/>
          <p:nvPr/>
        </p:nvCxnSpPr>
        <p:spPr>
          <a:xfrm rot="-5400000">
            <a:off x="7236063" y="39252"/>
            <a:ext cx="3758723" cy="0"/>
          </a:xfrm>
          <a:prstGeom prst="straightConnector1">
            <a:avLst/>
          </a:prstGeom>
          <a:noFill/>
          <a:ln cap="flat" cmpd="sng" w="57150">
            <a:solidFill>
              <a:srgbClr val="41B8D5"/>
            </a:solidFill>
            <a:prstDash val="solid"/>
            <a:round/>
            <a:headEnd len="sm" w="sm" type="none"/>
            <a:tailEnd len="sm" w="sm" type="none"/>
          </a:ln>
        </p:spPr>
      </p:cxnSp>
      <p:cxnSp>
        <p:nvCxnSpPr>
          <p:cNvPr id="208" name="Google Shape;208;p19"/>
          <p:cNvCxnSpPr/>
          <p:nvPr/>
        </p:nvCxnSpPr>
        <p:spPr>
          <a:xfrm rot="20080">
            <a:off x="14213529" y="4933070"/>
            <a:ext cx="4891737" cy="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0"/>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14" name="Google Shape;214;p20"/>
          <p:cNvSpPr txBox="1"/>
          <p:nvPr/>
        </p:nvSpPr>
        <p:spPr>
          <a:xfrm>
            <a:off x="1058000" y="1064650"/>
            <a:ext cx="4572600" cy="165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US" sz="2999">
                <a:solidFill>
                  <a:srgbClr val="6CE5E8"/>
                </a:solidFill>
                <a:latin typeface="Teko"/>
                <a:ea typeface="Teko"/>
                <a:cs typeface="Teko"/>
                <a:sym typeface="Teko"/>
              </a:rPr>
              <a:t>Escenas</a:t>
            </a:r>
            <a:endParaRPr b="1" sz="2999">
              <a:solidFill>
                <a:srgbClr val="6CE5E8"/>
              </a:solidFill>
              <a:latin typeface="Teko"/>
              <a:ea typeface="Teko"/>
              <a:cs typeface="Teko"/>
              <a:sym typeface="Teko"/>
            </a:endParaRPr>
          </a:p>
          <a:p>
            <a:pPr indent="0" lvl="0" marL="457200" rtl="0" algn="l">
              <a:lnSpc>
                <a:spcPct val="140000"/>
              </a:lnSpc>
              <a:spcBef>
                <a:spcPts val="0"/>
              </a:spcBef>
              <a:spcAft>
                <a:spcPts val="0"/>
              </a:spcAft>
              <a:buClr>
                <a:schemeClr val="dk1"/>
              </a:buClr>
              <a:buFont typeface="Arial"/>
              <a:buNone/>
            </a:pPr>
            <a:r>
              <a:rPr lang="en-US" sz="2100">
                <a:solidFill>
                  <a:srgbClr val="60B3DD"/>
                </a:solidFill>
                <a:latin typeface="Montserrat"/>
                <a:ea typeface="Montserrat"/>
                <a:cs typeface="Montserrat"/>
                <a:sym typeface="Montserrat"/>
              </a:rPr>
              <a:t>Representa la información de todo el nivel </a:t>
            </a:r>
            <a:endParaRPr sz="3200">
              <a:solidFill>
                <a:schemeClr val="dk1"/>
              </a:solidFill>
              <a:latin typeface="Calibri"/>
              <a:ea typeface="Calibri"/>
              <a:cs typeface="Calibri"/>
              <a:sym typeface="Calibri"/>
            </a:endParaRPr>
          </a:p>
        </p:txBody>
      </p:sp>
      <p:sp>
        <p:nvSpPr>
          <p:cNvPr id="215" name="Google Shape;215;p20"/>
          <p:cNvSpPr/>
          <p:nvPr/>
        </p:nvSpPr>
        <p:spPr>
          <a:xfrm>
            <a:off x="7282550" y="7106050"/>
            <a:ext cx="9260400" cy="2025600"/>
          </a:xfrm>
          <a:prstGeom prst="trapezoid">
            <a:avLst>
              <a:gd fmla="val 25000" name="adj"/>
            </a:avLst>
          </a:prstGeom>
          <a:solidFill>
            <a:srgbClr val="132E57">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6" name="Google Shape;216;p20"/>
          <p:cNvSpPr/>
          <p:nvPr/>
        </p:nvSpPr>
        <p:spPr>
          <a:xfrm>
            <a:off x="7039525" y="2831650"/>
            <a:ext cx="9539400" cy="2025600"/>
          </a:xfrm>
          <a:prstGeom prst="trapezoid">
            <a:avLst>
              <a:gd fmla="val 25000" name="adj"/>
            </a:avLst>
          </a:prstGeom>
          <a:solidFill>
            <a:srgbClr val="132E57">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7" name="Google Shape;217;p20"/>
          <p:cNvSpPr/>
          <p:nvPr/>
        </p:nvSpPr>
        <p:spPr>
          <a:xfrm>
            <a:off x="6457825" y="694450"/>
            <a:ext cx="10702800" cy="2025600"/>
          </a:xfrm>
          <a:prstGeom prst="trapezoid">
            <a:avLst>
              <a:gd fmla="val 25000" name="adj"/>
            </a:avLst>
          </a:prstGeom>
          <a:solidFill>
            <a:srgbClr val="132E57">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8" name="Google Shape;218;p20"/>
          <p:cNvSpPr/>
          <p:nvPr/>
        </p:nvSpPr>
        <p:spPr>
          <a:xfrm>
            <a:off x="7143050" y="4968850"/>
            <a:ext cx="9539400" cy="2025600"/>
          </a:xfrm>
          <a:prstGeom prst="trapezoid">
            <a:avLst>
              <a:gd fmla="val 25000" name="adj"/>
            </a:avLst>
          </a:prstGeom>
          <a:solidFill>
            <a:srgbClr val="132E57">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9" name="Google Shape;219;p20"/>
          <p:cNvSpPr txBox="1"/>
          <p:nvPr/>
        </p:nvSpPr>
        <p:spPr>
          <a:xfrm>
            <a:off x="1058000" y="3313450"/>
            <a:ext cx="4572600" cy="165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US" sz="2999">
                <a:solidFill>
                  <a:srgbClr val="6CE5E8"/>
                </a:solidFill>
                <a:latin typeface="Teko"/>
                <a:ea typeface="Teko"/>
                <a:cs typeface="Teko"/>
                <a:sym typeface="Teko"/>
              </a:rPr>
              <a:t>Game Objects</a:t>
            </a:r>
            <a:endParaRPr b="1" sz="2999">
              <a:solidFill>
                <a:srgbClr val="6CE5E8"/>
              </a:solidFill>
              <a:latin typeface="Teko"/>
              <a:ea typeface="Teko"/>
              <a:cs typeface="Teko"/>
              <a:sym typeface="Teko"/>
            </a:endParaRPr>
          </a:p>
          <a:p>
            <a:pPr indent="0" lvl="0" marL="457200" rtl="0" algn="l">
              <a:lnSpc>
                <a:spcPct val="140000"/>
              </a:lnSpc>
              <a:spcBef>
                <a:spcPts val="0"/>
              </a:spcBef>
              <a:spcAft>
                <a:spcPts val="0"/>
              </a:spcAft>
              <a:buClr>
                <a:schemeClr val="dk1"/>
              </a:buClr>
              <a:buFont typeface="Arial"/>
              <a:buNone/>
            </a:pPr>
            <a:r>
              <a:rPr lang="en-US" sz="2100">
                <a:solidFill>
                  <a:srgbClr val="60B3DD"/>
                </a:solidFill>
                <a:latin typeface="Montserrat"/>
                <a:ea typeface="Montserrat"/>
                <a:cs typeface="Montserrat"/>
                <a:sym typeface="Montserrat"/>
              </a:rPr>
              <a:t>Objetos o elementos dentro de una escena </a:t>
            </a:r>
            <a:endParaRPr sz="3200">
              <a:solidFill>
                <a:schemeClr val="dk1"/>
              </a:solidFill>
              <a:latin typeface="Calibri"/>
              <a:ea typeface="Calibri"/>
              <a:cs typeface="Calibri"/>
              <a:sym typeface="Calibri"/>
            </a:endParaRPr>
          </a:p>
        </p:txBody>
      </p:sp>
      <p:sp>
        <p:nvSpPr>
          <p:cNvPr id="220" name="Google Shape;220;p20"/>
          <p:cNvSpPr txBox="1"/>
          <p:nvPr/>
        </p:nvSpPr>
        <p:spPr>
          <a:xfrm>
            <a:off x="546050" y="5394850"/>
            <a:ext cx="5596500" cy="165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US" sz="2999">
                <a:solidFill>
                  <a:srgbClr val="6CE5E8"/>
                </a:solidFill>
                <a:latin typeface="Teko"/>
                <a:ea typeface="Teko"/>
                <a:cs typeface="Teko"/>
                <a:sym typeface="Teko"/>
              </a:rPr>
              <a:t>Componentes </a:t>
            </a:r>
            <a:endParaRPr b="1" sz="2999">
              <a:solidFill>
                <a:srgbClr val="6CE5E8"/>
              </a:solidFill>
              <a:latin typeface="Teko"/>
              <a:ea typeface="Teko"/>
              <a:cs typeface="Teko"/>
              <a:sym typeface="Teko"/>
            </a:endParaRPr>
          </a:p>
          <a:p>
            <a:pPr indent="0" lvl="0" marL="457200" rtl="0" algn="l">
              <a:lnSpc>
                <a:spcPct val="140000"/>
              </a:lnSpc>
              <a:spcBef>
                <a:spcPts val="0"/>
              </a:spcBef>
              <a:spcAft>
                <a:spcPts val="0"/>
              </a:spcAft>
              <a:buClr>
                <a:schemeClr val="dk1"/>
              </a:buClr>
              <a:buFont typeface="Arial"/>
              <a:buNone/>
            </a:pPr>
            <a:r>
              <a:rPr lang="en-US" sz="2100">
                <a:solidFill>
                  <a:srgbClr val="60B3DD"/>
                </a:solidFill>
                <a:latin typeface="Montserrat"/>
                <a:ea typeface="Montserrat"/>
                <a:cs typeface="Montserrat"/>
                <a:sym typeface="Montserrat"/>
              </a:rPr>
              <a:t>Son las propiedades que determinan el comportamiento de los objetos</a:t>
            </a:r>
            <a:endParaRPr sz="3200">
              <a:solidFill>
                <a:schemeClr val="dk1"/>
              </a:solidFill>
              <a:latin typeface="Calibri"/>
              <a:ea typeface="Calibri"/>
              <a:cs typeface="Calibri"/>
              <a:sym typeface="Calibri"/>
            </a:endParaRPr>
          </a:p>
        </p:txBody>
      </p:sp>
      <p:sp>
        <p:nvSpPr>
          <p:cNvPr id="221" name="Google Shape;221;p20"/>
          <p:cNvSpPr txBox="1"/>
          <p:nvPr/>
        </p:nvSpPr>
        <p:spPr>
          <a:xfrm>
            <a:off x="388400" y="7476250"/>
            <a:ext cx="5911800" cy="1655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US" sz="2999">
                <a:solidFill>
                  <a:srgbClr val="6CE5E8"/>
                </a:solidFill>
                <a:latin typeface="Teko"/>
                <a:ea typeface="Teko"/>
                <a:cs typeface="Teko"/>
                <a:sym typeface="Teko"/>
              </a:rPr>
              <a:t>Scripts</a:t>
            </a:r>
            <a:endParaRPr b="1" sz="2999">
              <a:solidFill>
                <a:srgbClr val="6CE5E8"/>
              </a:solidFill>
              <a:latin typeface="Teko"/>
              <a:ea typeface="Teko"/>
              <a:cs typeface="Teko"/>
              <a:sym typeface="Teko"/>
            </a:endParaRPr>
          </a:p>
          <a:p>
            <a:pPr indent="0" lvl="0" marL="457200" rtl="0" algn="l">
              <a:lnSpc>
                <a:spcPct val="140000"/>
              </a:lnSpc>
              <a:spcBef>
                <a:spcPts val="0"/>
              </a:spcBef>
              <a:spcAft>
                <a:spcPts val="0"/>
              </a:spcAft>
              <a:buClr>
                <a:schemeClr val="dk1"/>
              </a:buClr>
              <a:buFont typeface="Arial"/>
              <a:buNone/>
            </a:pPr>
            <a:r>
              <a:rPr lang="en-US" sz="2100">
                <a:solidFill>
                  <a:srgbClr val="60B3DD"/>
                </a:solidFill>
                <a:latin typeface="Montserrat"/>
                <a:ea typeface="Montserrat"/>
                <a:cs typeface="Montserrat"/>
                <a:sym typeface="Montserrat"/>
              </a:rPr>
              <a:t>Propiedades programáticas que determinan los comportamientos en el juego </a:t>
            </a:r>
            <a:endParaRPr sz="3200">
              <a:solidFill>
                <a:schemeClr val="dk1"/>
              </a:solidFill>
              <a:latin typeface="Calibri"/>
              <a:ea typeface="Calibri"/>
              <a:cs typeface="Calibri"/>
              <a:sym typeface="Calibri"/>
            </a:endParaRPr>
          </a:p>
        </p:txBody>
      </p:sp>
      <p:cxnSp>
        <p:nvCxnSpPr>
          <p:cNvPr id="222" name="Google Shape;222;p20"/>
          <p:cNvCxnSpPr/>
          <p:nvPr/>
        </p:nvCxnSpPr>
        <p:spPr>
          <a:xfrm flipH="1" rot="10800000">
            <a:off x="4751357" y="1298961"/>
            <a:ext cx="5453700" cy="59100"/>
          </a:xfrm>
          <a:prstGeom prst="straightConnector1">
            <a:avLst/>
          </a:prstGeom>
          <a:noFill/>
          <a:ln cap="flat" cmpd="sng" w="57150">
            <a:solidFill>
              <a:srgbClr val="41B8D5"/>
            </a:solidFill>
            <a:prstDash val="solid"/>
            <a:round/>
            <a:headEnd len="sm" w="sm" type="none"/>
            <a:tailEnd len="sm" w="sm" type="none"/>
          </a:ln>
        </p:spPr>
      </p:cxnSp>
      <p:cxnSp>
        <p:nvCxnSpPr>
          <p:cNvPr id="223" name="Google Shape;223;p20"/>
          <p:cNvCxnSpPr/>
          <p:nvPr/>
        </p:nvCxnSpPr>
        <p:spPr>
          <a:xfrm flipH="1" rot="10800000">
            <a:off x="4751357" y="3645011"/>
            <a:ext cx="5453700" cy="59100"/>
          </a:xfrm>
          <a:prstGeom prst="straightConnector1">
            <a:avLst/>
          </a:prstGeom>
          <a:noFill/>
          <a:ln cap="flat" cmpd="sng" w="57150">
            <a:solidFill>
              <a:srgbClr val="41B8D5"/>
            </a:solidFill>
            <a:prstDash val="solid"/>
            <a:round/>
            <a:headEnd len="sm" w="sm" type="none"/>
            <a:tailEnd len="sm" w="sm" type="none"/>
          </a:ln>
        </p:spPr>
      </p:cxnSp>
      <p:cxnSp>
        <p:nvCxnSpPr>
          <p:cNvPr id="224" name="Google Shape;224;p20"/>
          <p:cNvCxnSpPr/>
          <p:nvPr/>
        </p:nvCxnSpPr>
        <p:spPr>
          <a:xfrm flipH="1" rot="10800000">
            <a:off x="4751357" y="5731261"/>
            <a:ext cx="5453700" cy="59100"/>
          </a:xfrm>
          <a:prstGeom prst="straightConnector1">
            <a:avLst/>
          </a:prstGeom>
          <a:noFill/>
          <a:ln cap="flat" cmpd="sng" w="57150">
            <a:solidFill>
              <a:srgbClr val="41B8D5"/>
            </a:solidFill>
            <a:prstDash val="solid"/>
            <a:round/>
            <a:headEnd len="sm" w="sm" type="none"/>
            <a:tailEnd len="sm" w="sm" type="none"/>
          </a:ln>
        </p:spPr>
      </p:cxnSp>
      <p:cxnSp>
        <p:nvCxnSpPr>
          <p:cNvPr id="225" name="Google Shape;225;p20"/>
          <p:cNvCxnSpPr/>
          <p:nvPr/>
        </p:nvCxnSpPr>
        <p:spPr>
          <a:xfrm flipH="1" rot="10800000">
            <a:off x="4751357" y="7817511"/>
            <a:ext cx="5453700" cy="59100"/>
          </a:xfrm>
          <a:prstGeom prst="straightConnector1">
            <a:avLst/>
          </a:prstGeom>
          <a:noFill/>
          <a:ln cap="flat" cmpd="sng" w="57150">
            <a:solidFill>
              <a:srgbClr val="41B8D5"/>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1"/>
          <p:cNvPicPr preferRelativeResize="0"/>
          <p:nvPr/>
        </p:nvPicPr>
        <p:blipFill rotWithShape="1">
          <a:blip r:embed="rId3">
            <a:alphaModFix/>
          </a:blip>
          <a:srcRect b="7819" l="0" r="0" t="7827"/>
          <a:stretch/>
        </p:blipFill>
        <p:spPr>
          <a:xfrm>
            <a:off x="0" y="0"/>
            <a:ext cx="18288001" cy="10286999"/>
          </a:xfrm>
          <a:prstGeom prst="rect">
            <a:avLst/>
          </a:prstGeom>
          <a:noFill/>
          <a:ln>
            <a:noFill/>
          </a:ln>
        </p:spPr>
      </p:pic>
      <p:sp>
        <p:nvSpPr>
          <p:cNvPr id="231" name="Google Shape;231;p21"/>
          <p:cNvSpPr txBox="1"/>
          <p:nvPr/>
        </p:nvSpPr>
        <p:spPr>
          <a:xfrm>
            <a:off x="2954925" y="962450"/>
            <a:ext cx="12696000" cy="4063500"/>
          </a:xfrm>
          <a:prstGeom prst="rect">
            <a:avLst/>
          </a:prstGeom>
          <a:noFill/>
          <a:ln>
            <a:noFill/>
          </a:ln>
          <a:effectLst>
            <a:outerShdw blurRad="828675" rotWithShape="0" algn="bl" dir="840000" dist="190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chemeClr val="lt1"/>
                </a:solidFill>
                <a:latin typeface="Teko Medium"/>
                <a:ea typeface="Teko Medium"/>
                <a:cs typeface="Teko Medium"/>
                <a:sym typeface="Teko Medium"/>
              </a:rPr>
              <a:t>Escena y renderizado</a:t>
            </a:r>
            <a:endParaRPr sz="12000">
              <a:solidFill>
                <a:schemeClr val="lt1"/>
              </a:solidFill>
              <a:latin typeface="Teko Medium"/>
              <a:ea typeface="Teko Medium"/>
              <a:cs typeface="Teko Medium"/>
              <a:sym typeface="Teko Medium"/>
            </a:endParaRPr>
          </a:p>
          <a:p>
            <a:pPr indent="0" lvl="0" marL="0" marR="0" rtl="0" algn="ctr">
              <a:lnSpc>
                <a:spcPct val="120000"/>
              </a:lnSpc>
              <a:spcBef>
                <a:spcPts val="0"/>
              </a:spcBef>
              <a:spcAft>
                <a:spcPts val="0"/>
              </a:spcAft>
              <a:buNone/>
            </a:pPr>
            <a:r>
              <a:t/>
            </a:r>
            <a:endParaRPr sz="12000">
              <a:solidFill>
                <a:schemeClr val="lt1"/>
              </a:solidFill>
              <a:latin typeface="Teko Medium"/>
              <a:ea typeface="Teko Medium"/>
              <a:cs typeface="Teko Medium"/>
              <a:sym typeface="Teko Medium"/>
            </a:endParaRPr>
          </a:p>
        </p:txBody>
      </p:sp>
      <p:cxnSp>
        <p:nvCxnSpPr>
          <p:cNvPr id="232" name="Google Shape;232;p21"/>
          <p:cNvCxnSpPr/>
          <p:nvPr/>
        </p:nvCxnSpPr>
        <p:spPr>
          <a:xfrm rot="-29633">
            <a:off x="-1253793" y="1841176"/>
            <a:ext cx="3758840" cy="0"/>
          </a:xfrm>
          <a:prstGeom prst="straightConnector1">
            <a:avLst/>
          </a:prstGeom>
          <a:noFill/>
          <a:ln cap="flat" cmpd="sng" w="57150">
            <a:solidFill>
              <a:srgbClr val="41B8D5"/>
            </a:solidFill>
            <a:prstDash val="solid"/>
            <a:round/>
            <a:headEnd len="sm" w="sm" type="none"/>
            <a:tailEnd len="sm" w="sm" type="none"/>
          </a:ln>
        </p:spPr>
      </p:cxnSp>
      <p:cxnSp>
        <p:nvCxnSpPr>
          <p:cNvPr id="233" name="Google Shape;233;p21"/>
          <p:cNvCxnSpPr/>
          <p:nvPr/>
        </p:nvCxnSpPr>
        <p:spPr>
          <a:xfrm rot="-29633">
            <a:off x="16023200" y="1841165"/>
            <a:ext cx="3758840" cy="0"/>
          </a:xfrm>
          <a:prstGeom prst="straightConnector1">
            <a:avLst/>
          </a:prstGeom>
          <a:noFill/>
          <a:ln cap="flat" cmpd="sng" w="57150">
            <a:solidFill>
              <a:srgbClr val="41B8D5"/>
            </a:solidFill>
            <a:prstDash val="solid"/>
            <a:round/>
            <a:headEnd len="sm" w="sm" type="none"/>
            <a:tailEnd len="sm" w="sm" type="none"/>
          </a:ln>
        </p:spPr>
      </p:cxnSp>
      <p:sp>
        <p:nvSpPr>
          <p:cNvPr id="234" name="Google Shape;234;p21"/>
          <p:cNvSpPr txBox="1"/>
          <p:nvPr/>
        </p:nvSpPr>
        <p:spPr>
          <a:xfrm>
            <a:off x="1151050" y="2952624"/>
            <a:ext cx="15940800" cy="6999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Font typeface="Arial"/>
              <a:buNone/>
            </a:pPr>
            <a:r>
              <a:t/>
            </a:r>
            <a:endParaRPr sz="28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Font typeface="Arial"/>
              <a:buNone/>
            </a:pPr>
            <a:br>
              <a:rPr lang="en-US" sz="2800">
                <a:solidFill>
                  <a:srgbClr val="60B3DD"/>
                </a:solidFill>
                <a:latin typeface="Montserrat"/>
                <a:ea typeface="Montserrat"/>
                <a:cs typeface="Montserrat"/>
                <a:sym typeface="Montserrat"/>
              </a:rPr>
            </a:br>
            <a:r>
              <a:rPr lang="en-US" sz="2800">
                <a:solidFill>
                  <a:srgbClr val="60B3DD"/>
                </a:solidFill>
                <a:latin typeface="Montserrat"/>
                <a:ea typeface="Montserrat"/>
                <a:cs typeface="Montserrat"/>
                <a:sym typeface="Montserrat"/>
              </a:rPr>
              <a:t>En Unity, una escena actúa como un contenedor que agrupa todos los elementos de un nivel, un menú, o cualquier otra parte separada de un juego o aplicación. Esto incluye objetos como GameObjects, luces, cámaras y componentes específicos del juego.</a:t>
            </a:r>
            <a:endParaRPr sz="2800">
              <a:solidFill>
                <a:srgbClr val="60B3DD"/>
              </a:solidFill>
              <a:latin typeface="Montserrat"/>
              <a:ea typeface="Montserrat"/>
              <a:cs typeface="Montserrat"/>
              <a:sym typeface="Montserrat"/>
            </a:endParaRPr>
          </a:p>
          <a:p>
            <a:pPr indent="0" lvl="0" marL="0" rtl="0" algn="l">
              <a:lnSpc>
                <a:spcPct val="140000"/>
              </a:lnSpc>
              <a:spcBef>
                <a:spcPts val="0"/>
              </a:spcBef>
              <a:spcAft>
                <a:spcPts val="0"/>
              </a:spcAft>
              <a:buClr>
                <a:schemeClr val="dk1"/>
              </a:buClr>
              <a:buFont typeface="Arial"/>
              <a:buNone/>
            </a:pPr>
            <a:r>
              <a:rPr lang="en-US" sz="2800">
                <a:solidFill>
                  <a:srgbClr val="60B3DD"/>
                </a:solidFill>
                <a:latin typeface="Montserrat"/>
                <a:ea typeface="Montserrat"/>
                <a:cs typeface="Montserrat"/>
                <a:sym typeface="Montserrat"/>
              </a:rPr>
              <a:t>Permitiendo la capacidad de manejar múltiples escenas que facilitan la organización del contenido, sino que también permite la edición y carga modular, lo cual es crucial para el desarrollo colaborativo y para mantener la eficiencia en proyectos de mayor tamaño.</a:t>
            </a:r>
            <a:endParaRPr sz="2800">
              <a:solidFill>
                <a:srgbClr val="60B3D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